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57"/>
  </p:handoutMasterIdLst>
  <p:sldIdLst>
    <p:sldId id="352" r:id="rId4"/>
    <p:sldId id="256" r:id="rId5"/>
    <p:sldId id="351" r:id="rId6"/>
    <p:sldId id="380" r:id="rId7"/>
    <p:sldId id="354" r:id="rId8"/>
    <p:sldId id="355" r:id="rId9"/>
    <p:sldId id="356" r:id="rId10"/>
    <p:sldId id="357" r:id="rId11"/>
    <p:sldId id="358" r:id="rId12"/>
    <p:sldId id="359" r:id="rId13"/>
    <p:sldId id="360" r:id="rId14"/>
    <p:sldId id="361" r:id="rId15"/>
    <p:sldId id="362" r:id="rId16"/>
    <p:sldId id="363" r:id="rId17"/>
    <p:sldId id="365" r:id="rId18"/>
    <p:sldId id="366" r:id="rId19"/>
    <p:sldId id="367" r:id="rId20"/>
    <p:sldId id="368" r:id="rId21"/>
    <p:sldId id="369" r:id="rId22"/>
    <p:sldId id="370" r:id="rId23"/>
    <p:sldId id="371" r:id="rId24"/>
    <p:sldId id="372" r:id="rId25"/>
    <p:sldId id="373" r:id="rId26"/>
    <p:sldId id="374" r:id="rId27"/>
    <p:sldId id="375" r:id="rId28"/>
    <p:sldId id="376" r:id="rId29"/>
    <p:sldId id="377" r:id="rId30"/>
    <p:sldId id="378" r:id="rId31"/>
    <p:sldId id="379" r:id="rId32"/>
    <p:sldId id="334" r:id="rId33"/>
    <p:sldId id="315" r:id="rId34"/>
    <p:sldId id="335" r:id="rId35"/>
    <p:sldId id="336" r:id="rId36"/>
    <p:sldId id="337" r:id="rId37"/>
    <p:sldId id="338" r:id="rId38"/>
    <p:sldId id="339" r:id="rId39"/>
    <p:sldId id="316" r:id="rId40"/>
    <p:sldId id="317" r:id="rId41"/>
    <p:sldId id="318" r:id="rId42"/>
    <p:sldId id="319" r:id="rId43"/>
    <p:sldId id="320" r:id="rId44"/>
    <p:sldId id="321" r:id="rId45"/>
    <p:sldId id="322" r:id="rId46"/>
    <p:sldId id="323" r:id="rId47"/>
    <p:sldId id="324" r:id="rId48"/>
    <p:sldId id="325" r:id="rId49"/>
    <p:sldId id="326" r:id="rId50"/>
    <p:sldId id="327" r:id="rId51"/>
    <p:sldId id="328" r:id="rId52"/>
    <p:sldId id="329" r:id="rId53"/>
    <p:sldId id="333" r:id="rId54"/>
    <p:sldId id="347" r:id="rId55"/>
    <p:sldId id="348" r:id="rId56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52" y="7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presProps" Target="presProps.xml"/><Relationship Id="rId5" Type="http://schemas.openxmlformats.org/officeDocument/2006/relationships/slide" Target="slides/slide2.xml"/><Relationship Id="rId61" Type="http://schemas.openxmlformats.org/officeDocument/2006/relationships/tableStyles" Target="tableStyles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=""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=""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=""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=""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=""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=""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=""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=""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=""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=""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=""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=""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=""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=""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=""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=""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=""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=""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=""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=""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=""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=""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=""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=""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=""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=""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=""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=""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=""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=""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=""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=""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=""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=""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=""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=""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=""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=""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=""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=""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=""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=""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=""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=""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=""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=""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=""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=""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15780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52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=""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=""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=""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=""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=""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=""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2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6" r:id="rId4"/>
    <p:sldLayoutId id="2147483737" r:id="rId5"/>
    <p:sldLayoutId id="2147483740" r:id="rId6"/>
    <p:sldLayoutId id="2147483739" r:id="rId7"/>
    <p:sldLayoutId id="2147483744" r:id="rId8"/>
    <p:sldLayoutId id="2147483745" r:id="rId9"/>
    <p:sldLayoutId id="2147483748" r:id="rId10"/>
    <p:sldLayoutId id="2147483749" r:id="rId11"/>
    <p:sldLayoutId id="2147483750" r:id="rId12"/>
    <p:sldLayoutId id="2147483751" r:id="rId1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=""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527940" y="3075057"/>
            <a:ext cx="634409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 smtClean="0"/>
              <a:t>First plot in Matplotlib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24283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17498" cy="6074170"/>
          </a:xfrm>
        </p:spPr>
        <p:txBody>
          <a:bodyPr/>
          <a:lstStyle/>
          <a:p>
            <a:pPr algn="l"/>
            <a:r>
              <a:rPr lang="en-IN" sz="3200" b="1" dirty="0" smtClean="0"/>
              <a:t>List </a:t>
            </a:r>
            <a:r>
              <a:rPr lang="en-IN" sz="3200" b="1" dirty="0"/>
              <a:t>of </a:t>
            </a:r>
            <a:r>
              <a:rPr lang="en-IN" sz="3200" b="1" dirty="0" err="1"/>
              <a:t>color</a:t>
            </a:r>
            <a:r>
              <a:rPr lang="en-IN" sz="3200" b="1" dirty="0"/>
              <a:t> </a:t>
            </a:r>
            <a:r>
              <a:rPr lang="en-IN" sz="3200" b="1" dirty="0" smtClean="0"/>
              <a:t>abbreviations:</a:t>
            </a:r>
          </a:p>
          <a:p>
            <a:pPr algn="l"/>
            <a:endParaRPr lang="en-IN" sz="3200" b="1" dirty="0" smtClean="0">
              <a:solidFill>
                <a:srgbClr val="00B0F0"/>
              </a:solidFill>
            </a:endParaRPr>
          </a:p>
          <a:p>
            <a:pPr algn="l"/>
            <a:r>
              <a:rPr lang="en-IN" sz="3200" b="1" dirty="0" err="1" smtClean="0">
                <a:solidFill>
                  <a:srgbClr val="00B0F0"/>
                </a:solidFill>
              </a:rPr>
              <a:t>color</a:t>
            </a:r>
            <a:r>
              <a:rPr lang="en-IN" sz="3200" b="1" dirty="0" smtClean="0">
                <a:solidFill>
                  <a:srgbClr val="00B0F0"/>
                </a:solidFill>
              </a:rPr>
              <a:t> </a:t>
            </a:r>
            <a:r>
              <a:rPr lang="en-IN" sz="3200" b="1" dirty="0">
                <a:solidFill>
                  <a:srgbClr val="00B0F0"/>
                </a:solidFill>
              </a:rPr>
              <a:t>='&lt;</a:t>
            </a:r>
            <a:r>
              <a:rPr lang="en-IN" sz="3200" b="1" dirty="0" err="1">
                <a:solidFill>
                  <a:srgbClr val="00B0F0"/>
                </a:solidFill>
              </a:rPr>
              <a:t>color</a:t>
            </a:r>
            <a:r>
              <a:rPr lang="en-IN" sz="3200" b="1" dirty="0">
                <a:solidFill>
                  <a:srgbClr val="00B0F0"/>
                </a:solidFill>
              </a:rPr>
              <a:t> abbreviation&gt;'	</a:t>
            </a:r>
            <a:r>
              <a:rPr lang="en-IN" sz="3200" b="1" dirty="0" smtClean="0">
                <a:solidFill>
                  <a:srgbClr val="00B0F0"/>
                </a:solidFill>
              </a:rPr>
              <a:t>	</a:t>
            </a:r>
            <a:r>
              <a:rPr lang="en-IN" sz="3200" b="1" dirty="0" err="1" smtClean="0">
                <a:solidFill>
                  <a:srgbClr val="00B0F0"/>
                </a:solidFill>
              </a:rPr>
              <a:t>Color</a:t>
            </a:r>
            <a:r>
              <a:rPr lang="en-IN" sz="3200" b="1" dirty="0" smtClean="0">
                <a:solidFill>
                  <a:srgbClr val="00B0F0"/>
                </a:solidFill>
              </a:rPr>
              <a:t> </a:t>
            </a:r>
            <a:r>
              <a:rPr lang="en-IN" sz="3200" b="1" dirty="0">
                <a:solidFill>
                  <a:srgbClr val="00B0F0"/>
                </a:solidFill>
              </a:rPr>
              <a:t>Name</a:t>
            </a:r>
          </a:p>
          <a:p>
            <a:pPr algn="l"/>
            <a:r>
              <a:rPr lang="en-IN" sz="3200" dirty="0"/>
              <a:t>'b'								blue</a:t>
            </a:r>
          </a:p>
          <a:p>
            <a:pPr algn="l"/>
            <a:r>
              <a:rPr lang="en-IN" sz="3200" dirty="0"/>
              <a:t>'c'								cyan</a:t>
            </a:r>
          </a:p>
          <a:p>
            <a:pPr algn="l"/>
            <a:r>
              <a:rPr lang="en-IN" sz="3200" dirty="0"/>
              <a:t>'g'								green</a:t>
            </a:r>
          </a:p>
          <a:p>
            <a:pPr algn="l"/>
            <a:r>
              <a:rPr lang="en-IN" sz="3200" dirty="0"/>
              <a:t>'k'								black</a:t>
            </a:r>
          </a:p>
          <a:p>
            <a:pPr algn="l"/>
            <a:r>
              <a:rPr lang="en-IN" sz="3200" dirty="0"/>
              <a:t>'m'								magenta</a:t>
            </a:r>
          </a:p>
          <a:p>
            <a:pPr algn="l"/>
            <a:r>
              <a:rPr lang="en-IN" sz="3200" dirty="0"/>
              <a:t>'r'								red</a:t>
            </a:r>
          </a:p>
          <a:p>
            <a:pPr algn="l"/>
            <a:r>
              <a:rPr lang="en-IN" sz="3200" dirty="0"/>
              <a:t>'w'								white</a:t>
            </a:r>
          </a:p>
          <a:p>
            <a:pPr algn="l"/>
            <a:r>
              <a:rPr lang="en-IN" sz="3200" dirty="0"/>
              <a:t>'y'								yellow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5481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4296885"/>
          </a:xfrm>
        </p:spPr>
        <p:txBody>
          <a:bodyPr/>
          <a:lstStyle/>
          <a:p>
            <a:pPr algn="l"/>
            <a:r>
              <a:rPr lang="en-IN" sz="3200" dirty="0" err="1"/>
              <a:t>Colors</a:t>
            </a:r>
            <a:r>
              <a:rPr lang="en-IN" sz="3200" dirty="0"/>
              <a:t> can also be specified in hexadecimal form surrounded by quotation marks like '#FF69B4' or in RGBA (red, green, blue, opacity) </a:t>
            </a:r>
            <a:r>
              <a:rPr lang="en-IN" sz="3200" dirty="0" err="1"/>
              <a:t>color</a:t>
            </a:r>
            <a:r>
              <a:rPr lang="en-IN" sz="3200" dirty="0"/>
              <a:t> surrounded by parenthesis like (255,182,193,0.5).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/>
              <a:t>color</a:t>
            </a:r>
            <a:r>
              <a:rPr lang="en-IN" sz="3200" dirty="0"/>
              <a:t> ='&lt;</a:t>
            </a:r>
            <a:r>
              <a:rPr lang="en-IN" sz="3200" dirty="0" err="1"/>
              <a:t>color</a:t>
            </a:r>
            <a:r>
              <a:rPr lang="en-IN" sz="3200" dirty="0"/>
              <a:t> abbreviation&gt;'		</a:t>
            </a:r>
            <a:r>
              <a:rPr lang="en-IN" sz="3200" dirty="0" smtClean="0"/>
              <a:t>	</a:t>
            </a:r>
            <a:r>
              <a:rPr lang="en-IN" sz="3200" dirty="0" err="1" smtClean="0"/>
              <a:t>Color</a:t>
            </a:r>
            <a:r>
              <a:rPr lang="en-IN" sz="3200" dirty="0" smtClean="0"/>
              <a:t> </a:t>
            </a:r>
            <a:r>
              <a:rPr lang="en-IN" sz="3200" dirty="0"/>
              <a:t>Format</a:t>
            </a:r>
          </a:p>
          <a:p>
            <a:pPr algn="l"/>
            <a:r>
              <a:rPr lang="en-IN" sz="3200" dirty="0"/>
              <a:t>'#FF69B4'							hexadecimal</a:t>
            </a:r>
          </a:p>
          <a:p>
            <a:pPr algn="l"/>
            <a:r>
              <a:rPr lang="en-IN" sz="3200" dirty="0"/>
              <a:t>(255,182,193,0.5)					RGBA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0" y="419359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932832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r>
              <a:rPr lang="en-IN" sz="3200" b="1" dirty="0" smtClean="0"/>
              <a:t>List </a:t>
            </a:r>
            <a:r>
              <a:rPr lang="en-IN" sz="3200" b="1" dirty="0"/>
              <a:t>of alpha </a:t>
            </a:r>
            <a:r>
              <a:rPr lang="en-IN" sz="3200" b="1" dirty="0" smtClean="0"/>
              <a:t>values (opacity):</a:t>
            </a:r>
            <a:r>
              <a:rPr lang="en-IN" sz="3200" dirty="0" smtClean="0"/>
              <a:t> any </a:t>
            </a:r>
            <a:r>
              <a:rPr lang="en-IN" sz="3200" dirty="0"/>
              <a:t>alpha value between 0.0 and 1.0 is </a:t>
            </a:r>
            <a:r>
              <a:rPr lang="en-IN" sz="3200" dirty="0" smtClean="0"/>
              <a:t>possible.</a:t>
            </a:r>
            <a:endParaRPr lang="en-IN" sz="3200" dirty="0"/>
          </a:p>
          <a:p>
            <a:pPr algn="l"/>
            <a:endParaRPr lang="en-IN" sz="3200" dirty="0"/>
          </a:p>
          <a:p>
            <a:pPr algn="l"/>
            <a:r>
              <a:rPr lang="en-IN" sz="3200" b="1" dirty="0">
                <a:solidFill>
                  <a:srgbClr val="00B0F0"/>
                </a:solidFill>
              </a:rPr>
              <a:t>alpha = &lt;float or </a:t>
            </a:r>
            <a:r>
              <a:rPr lang="en-IN" sz="3200" b="1" dirty="0" err="1">
                <a:solidFill>
                  <a:srgbClr val="00B0F0"/>
                </a:solidFill>
              </a:rPr>
              <a:t>int</a:t>
            </a:r>
            <a:r>
              <a:rPr lang="en-IN" sz="3200" b="1" dirty="0">
                <a:solidFill>
                  <a:srgbClr val="00B0F0"/>
                </a:solidFill>
              </a:rPr>
              <a:t>&gt;		</a:t>
            </a:r>
            <a:r>
              <a:rPr lang="en-IN" sz="3200" b="1" dirty="0" smtClean="0">
                <a:solidFill>
                  <a:srgbClr val="00B0F0"/>
                </a:solidFill>
              </a:rPr>
              <a:t>	Opacity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0							transparent</a:t>
            </a:r>
          </a:p>
          <a:p>
            <a:pPr algn="l"/>
            <a:r>
              <a:rPr lang="en-IN" sz="3200" dirty="0"/>
              <a:t>0.5							half transparent</a:t>
            </a:r>
          </a:p>
          <a:p>
            <a:pPr algn="l"/>
            <a:r>
              <a:rPr lang="en-IN" sz="3200" dirty="0"/>
              <a:t>1.0							opaque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9091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6138564"/>
          </a:xfrm>
        </p:spPr>
        <p:txBody>
          <a:bodyPr/>
          <a:lstStyle/>
          <a:p>
            <a:pPr algn="l"/>
            <a:r>
              <a:rPr lang="en-IN" sz="2800" b="1" dirty="0" smtClean="0"/>
              <a:t>List </a:t>
            </a:r>
            <a:r>
              <a:rPr lang="en-IN" sz="2800" b="1" dirty="0"/>
              <a:t>of maker </a:t>
            </a:r>
            <a:r>
              <a:rPr lang="en-IN" sz="2800" b="1" dirty="0" smtClean="0"/>
              <a:t>styles:</a:t>
            </a:r>
          </a:p>
          <a:p>
            <a:pPr algn="l"/>
            <a:endParaRPr lang="en-IN" sz="2800" b="1" dirty="0"/>
          </a:p>
          <a:p>
            <a:pPr algn="l"/>
            <a:r>
              <a:rPr lang="en-IN" sz="2800" b="1" dirty="0" smtClean="0">
                <a:solidFill>
                  <a:srgbClr val="00B0F0"/>
                </a:solidFill>
              </a:rPr>
              <a:t>marker</a:t>
            </a:r>
            <a:r>
              <a:rPr lang="en-IN" sz="2800" b="1" dirty="0">
                <a:solidFill>
                  <a:srgbClr val="00B0F0"/>
                </a:solidFill>
              </a:rPr>
              <a:t>='&lt;marker abbreviation&gt;'	</a:t>
            </a:r>
            <a:r>
              <a:rPr lang="en-IN" sz="2800" b="1" dirty="0" smtClean="0">
                <a:solidFill>
                  <a:srgbClr val="00B0F0"/>
                </a:solidFill>
              </a:rPr>
              <a:t>	Marker Style</a:t>
            </a:r>
            <a:endParaRPr lang="en-IN" sz="2800" b="1" dirty="0">
              <a:solidFill>
                <a:srgbClr val="00B0F0"/>
              </a:solidFill>
            </a:endParaRPr>
          </a:p>
          <a:p>
            <a:pPr algn="l"/>
            <a:r>
              <a:rPr lang="en-IN" sz="2800" dirty="0"/>
              <a:t>'.'							</a:t>
            </a:r>
            <a:r>
              <a:rPr lang="en-IN" sz="2800" dirty="0" smtClean="0"/>
              <a:t>point</a:t>
            </a:r>
            <a:endParaRPr lang="en-IN" sz="2800" dirty="0"/>
          </a:p>
          <a:p>
            <a:pPr algn="l"/>
            <a:r>
              <a:rPr lang="en-IN" sz="2800" dirty="0"/>
              <a:t>','							</a:t>
            </a:r>
            <a:r>
              <a:rPr lang="en-IN" sz="2800" dirty="0" smtClean="0"/>
              <a:t>one </a:t>
            </a:r>
            <a:r>
              <a:rPr lang="en-IN" sz="2800" dirty="0"/>
              <a:t>pixel</a:t>
            </a:r>
          </a:p>
          <a:p>
            <a:pPr algn="l"/>
            <a:r>
              <a:rPr lang="en-IN" sz="2800" dirty="0"/>
              <a:t>'o'	</a:t>
            </a:r>
            <a:r>
              <a:rPr lang="en-IN" sz="2800" dirty="0" smtClean="0"/>
              <a:t>						circle</a:t>
            </a:r>
            <a:endParaRPr lang="en-IN" sz="2800" dirty="0"/>
          </a:p>
          <a:p>
            <a:pPr algn="l"/>
            <a:r>
              <a:rPr lang="en-IN" sz="2800" dirty="0"/>
              <a:t>'v'	</a:t>
            </a:r>
            <a:r>
              <a:rPr lang="en-IN" sz="2800" dirty="0" smtClean="0"/>
              <a:t>						</a:t>
            </a:r>
            <a:r>
              <a:rPr lang="en-IN" sz="2800" dirty="0" err="1" smtClean="0"/>
              <a:t>triangle_down</a:t>
            </a:r>
            <a:endParaRPr lang="en-IN" sz="2800" dirty="0"/>
          </a:p>
          <a:p>
            <a:pPr algn="l"/>
            <a:r>
              <a:rPr lang="en-IN" sz="2800" dirty="0"/>
              <a:t>'^'	</a:t>
            </a:r>
            <a:r>
              <a:rPr lang="en-IN" sz="2800" dirty="0" smtClean="0"/>
              <a:t>						</a:t>
            </a:r>
            <a:r>
              <a:rPr lang="en-IN" sz="2800" dirty="0" err="1" smtClean="0"/>
              <a:t>triangle_up</a:t>
            </a:r>
            <a:endParaRPr lang="en-IN" sz="2800" dirty="0"/>
          </a:p>
          <a:p>
            <a:pPr algn="l"/>
            <a:r>
              <a:rPr lang="en-IN" sz="2800" dirty="0"/>
              <a:t>'8'	</a:t>
            </a:r>
            <a:r>
              <a:rPr lang="en-IN" sz="2800" dirty="0" smtClean="0"/>
              <a:t>						octagon</a:t>
            </a:r>
            <a:endParaRPr lang="en-IN" sz="2800" dirty="0"/>
          </a:p>
          <a:p>
            <a:pPr algn="l"/>
            <a:r>
              <a:rPr lang="en-IN" sz="2800" dirty="0"/>
              <a:t>'s'	</a:t>
            </a:r>
            <a:r>
              <a:rPr lang="en-IN" sz="2800" dirty="0" smtClean="0"/>
              <a:t>						square</a:t>
            </a:r>
            <a:endParaRPr lang="en-IN" sz="2800" dirty="0"/>
          </a:p>
          <a:p>
            <a:pPr algn="l"/>
            <a:r>
              <a:rPr lang="en-IN" sz="2800" dirty="0"/>
              <a:t>'p'	</a:t>
            </a:r>
            <a:r>
              <a:rPr lang="en-IN" sz="2800" dirty="0" smtClean="0"/>
              <a:t>						pentagon</a:t>
            </a:r>
            <a:endParaRPr lang="en-IN" sz="2800" dirty="0"/>
          </a:p>
          <a:p>
            <a:pPr algn="l"/>
            <a:r>
              <a:rPr lang="en-IN" sz="2800" dirty="0"/>
              <a:t>'*'	</a:t>
            </a:r>
            <a:r>
              <a:rPr lang="en-IN" sz="2800" dirty="0" smtClean="0"/>
              <a:t>						star</a:t>
            </a:r>
            <a:endParaRPr lang="en-IN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0458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  <a:p>
            <a:pPr algn="l"/>
            <a:r>
              <a:rPr lang="en-IN" sz="3200" dirty="0"/>
              <a:t>'h'	</a:t>
            </a:r>
            <a:r>
              <a:rPr lang="en-IN" sz="3200" dirty="0" smtClean="0"/>
              <a:t>				hexagon </a:t>
            </a:r>
            <a:r>
              <a:rPr lang="en-IN" sz="3200" dirty="0"/>
              <a:t>1</a:t>
            </a:r>
          </a:p>
          <a:p>
            <a:pPr algn="l"/>
            <a:r>
              <a:rPr lang="en-IN" sz="3200" dirty="0"/>
              <a:t>'H'	</a:t>
            </a:r>
            <a:r>
              <a:rPr lang="en-IN" sz="3200" dirty="0" smtClean="0"/>
              <a:t>				hexagon </a:t>
            </a:r>
            <a:r>
              <a:rPr lang="en-IN" sz="3200" dirty="0"/>
              <a:t>2</a:t>
            </a:r>
          </a:p>
          <a:p>
            <a:pPr algn="l"/>
            <a:r>
              <a:rPr lang="en-IN" sz="3200" dirty="0"/>
              <a:t>'+'	</a:t>
            </a:r>
            <a:r>
              <a:rPr lang="en-IN" sz="3200" dirty="0" smtClean="0"/>
              <a:t>				plus</a:t>
            </a:r>
            <a:endParaRPr lang="en-IN" sz="3200" dirty="0"/>
          </a:p>
          <a:p>
            <a:pPr algn="l"/>
            <a:r>
              <a:rPr lang="en-IN" sz="3200" dirty="0"/>
              <a:t>'P'	</a:t>
            </a:r>
            <a:r>
              <a:rPr lang="en-IN" sz="3200" dirty="0" smtClean="0"/>
              <a:t>				filled </a:t>
            </a:r>
            <a:r>
              <a:rPr lang="en-IN" sz="3200" dirty="0"/>
              <a:t>plus</a:t>
            </a:r>
          </a:p>
          <a:p>
            <a:pPr algn="l"/>
            <a:r>
              <a:rPr lang="en-IN" sz="3200" dirty="0"/>
              <a:t>'x'	</a:t>
            </a:r>
            <a:r>
              <a:rPr lang="en-IN" sz="3200" dirty="0" smtClean="0"/>
              <a:t>				x</a:t>
            </a:r>
            <a:endParaRPr lang="en-IN" sz="3200" dirty="0"/>
          </a:p>
          <a:p>
            <a:pPr algn="l"/>
            <a:r>
              <a:rPr lang="en-IN" sz="3200" dirty="0"/>
              <a:t>'X'	</a:t>
            </a:r>
            <a:r>
              <a:rPr lang="en-IN" sz="3200" dirty="0" smtClean="0"/>
              <a:t>				filled </a:t>
            </a:r>
            <a:r>
              <a:rPr lang="en-IN" sz="3200" dirty="0"/>
              <a:t>x</a:t>
            </a:r>
          </a:p>
          <a:p>
            <a:pPr algn="l"/>
            <a:r>
              <a:rPr lang="en-IN" sz="3200" dirty="0"/>
              <a:t>'D'	</a:t>
            </a:r>
            <a:r>
              <a:rPr lang="en-IN" sz="3200" dirty="0" smtClean="0"/>
              <a:t>				diamond</a:t>
            </a:r>
            <a:endParaRPr lang="en-IN" sz="3200" dirty="0"/>
          </a:p>
          <a:p>
            <a:pPr algn="l"/>
            <a:r>
              <a:rPr lang="en-IN" sz="3200" dirty="0"/>
              <a:t>'d'	</a:t>
            </a:r>
            <a:r>
              <a:rPr lang="en-IN" sz="3200" dirty="0" smtClean="0"/>
              <a:t>				thin </a:t>
            </a:r>
            <a:r>
              <a:rPr lang="en-IN" sz="3200" dirty="0"/>
              <a:t>diamond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01234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3421122"/>
          </a:xfrm>
        </p:spPr>
        <p:txBody>
          <a:bodyPr/>
          <a:lstStyle/>
          <a:p>
            <a:pPr algn="l"/>
            <a:r>
              <a:rPr lang="en-IN" sz="3200" b="1" dirty="0" smtClean="0"/>
              <a:t>Title: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The plot title will be shown above the plot. The </a:t>
            </a:r>
            <a:r>
              <a:rPr lang="en-IN" sz="3200" dirty="0" err="1"/>
              <a:t>plt.title</a:t>
            </a:r>
            <a:r>
              <a:rPr lang="en-IN" sz="3200" dirty="0"/>
              <a:t>() command accepts a string as an argument</a:t>
            </a:r>
            <a:r>
              <a:rPr lang="en-IN" sz="3200" dirty="0" smtClean="0"/>
              <a:t>.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/>
              <a:t>plt.title</a:t>
            </a:r>
            <a:r>
              <a:rPr lang="en-IN" sz="3200" dirty="0"/>
              <a:t>('My Plot Title')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92987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3575668"/>
          </a:xfrm>
        </p:spPr>
        <p:txBody>
          <a:bodyPr/>
          <a:lstStyle/>
          <a:p>
            <a:pPr algn="l"/>
            <a:r>
              <a:rPr lang="en-IN" sz="3200" b="1" dirty="0"/>
              <a:t>x-axis </a:t>
            </a:r>
            <a:r>
              <a:rPr lang="en-IN" sz="3200" b="1" dirty="0" smtClean="0"/>
              <a:t>label: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The x-axis label is shown below the x-axis. The </a:t>
            </a:r>
            <a:r>
              <a:rPr lang="en-IN" sz="3200" dirty="0" err="1"/>
              <a:t>plt.xlabel</a:t>
            </a:r>
            <a:r>
              <a:rPr lang="en-IN" sz="3200" dirty="0"/>
              <a:t>() command accepts a string as an argument.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/>
              <a:t>plt.xlabel</a:t>
            </a:r>
            <a:r>
              <a:rPr lang="en-IN" sz="3200" dirty="0"/>
              <a:t>('My x-axis label')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519813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95653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3266576"/>
          </a:xfrm>
        </p:spPr>
        <p:txBody>
          <a:bodyPr/>
          <a:lstStyle/>
          <a:p>
            <a:pPr algn="l"/>
            <a:r>
              <a:rPr lang="en-IN" sz="3200" b="1" dirty="0"/>
              <a:t>y-axis </a:t>
            </a:r>
            <a:r>
              <a:rPr lang="en-IN" sz="3200" b="1" dirty="0" smtClean="0"/>
              <a:t>label: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The y-axis label is shown to the left of the y-axis. The </a:t>
            </a:r>
            <a:r>
              <a:rPr lang="en-IN" sz="3200" dirty="0" err="1"/>
              <a:t>plt.ylabel</a:t>
            </a:r>
            <a:r>
              <a:rPr lang="en-IN" sz="3200" dirty="0"/>
              <a:t>() command also accepts a string as an argument.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/>
              <a:t>plt.ylabel</a:t>
            </a:r>
            <a:r>
              <a:rPr lang="en-IN" sz="3200" dirty="0"/>
              <a:t>('My y-axis label')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884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8"/>
            <a:ext cx="11204619" cy="5597653"/>
          </a:xfrm>
        </p:spPr>
        <p:txBody>
          <a:bodyPr/>
          <a:lstStyle/>
          <a:p>
            <a:pPr algn="l"/>
            <a:r>
              <a:rPr lang="en-IN" sz="3200" b="1" dirty="0" smtClean="0"/>
              <a:t>Legend: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You can use the </a:t>
            </a:r>
            <a:r>
              <a:rPr lang="en-IN" sz="3200" dirty="0" err="1"/>
              <a:t>plt.legend</a:t>
            </a:r>
            <a:r>
              <a:rPr lang="en-IN" sz="3200" dirty="0"/>
              <a:t>() command to insert a legend on a plot. </a:t>
            </a:r>
            <a:endParaRPr lang="en-IN" sz="3200" dirty="0" smtClean="0"/>
          </a:p>
          <a:p>
            <a:pPr algn="l"/>
            <a:r>
              <a:rPr lang="en-IN" sz="3200" dirty="0" smtClean="0"/>
              <a:t>The </a:t>
            </a:r>
            <a:r>
              <a:rPr lang="en-IN" sz="3200" dirty="0"/>
              <a:t>legend appears within the plot area, in the upper right corner by default. </a:t>
            </a:r>
            <a:endParaRPr lang="en-IN" sz="3200" dirty="0" smtClean="0"/>
          </a:p>
          <a:p>
            <a:pPr algn="l"/>
            <a:r>
              <a:rPr lang="en-IN" sz="3200" dirty="0" smtClean="0"/>
              <a:t>The </a:t>
            </a:r>
            <a:r>
              <a:rPr lang="en-IN" sz="3200" dirty="0" err="1"/>
              <a:t>plt.legend</a:t>
            </a:r>
            <a:r>
              <a:rPr lang="en-IN" sz="3200" dirty="0"/>
              <a:t>() command accepts a list of strings and optionally accepts a </a:t>
            </a:r>
            <a:r>
              <a:rPr lang="en-IN" sz="3200" dirty="0" err="1"/>
              <a:t>loc</a:t>
            </a:r>
            <a:r>
              <a:rPr lang="en-IN" sz="3200" dirty="0"/>
              <a:t>= argument to specify the legend location.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/>
              <a:t>plt.legend</a:t>
            </a:r>
            <a:r>
              <a:rPr lang="en-IN" sz="3200" dirty="0"/>
              <a:t>(['entry1','entry2'], </a:t>
            </a:r>
            <a:r>
              <a:rPr lang="en-IN" sz="3200" dirty="0" err="1"/>
              <a:t>loc</a:t>
            </a:r>
            <a:r>
              <a:rPr lang="en-IN" sz="3200" dirty="0"/>
              <a:t> = 0)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5735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6048412"/>
          </a:xfrm>
        </p:spPr>
        <p:txBody>
          <a:bodyPr/>
          <a:lstStyle/>
          <a:p>
            <a:pPr algn="l"/>
            <a:r>
              <a:rPr lang="en-IN" sz="3200" dirty="0"/>
              <a:t>The following are the legend location codes. These numbers need to be placed after </a:t>
            </a:r>
            <a:r>
              <a:rPr lang="en-IN" sz="3200" dirty="0" err="1"/>
              <a:t>loc</a:t>
            </a:r>
            <a:r>
              <a:rPr lang="en-IN" sz="3200" dirty="0"/>
              <a:t>= in the </a:t>
            </a:r>
            <a:r>
              <a:rPr lang="en-IN" sz="3200" dirty="0" err="1"/>
              <a:t>plt.legend</a:t>
            </a:r>
            <a:r>
              <a:rPr lang="en-IN" sz="3200" dirty="0"/>
              <a:t>() call.</a:t>
            </a:r>
          </a:p>
          <a:p>
            <a:pPr algn="l"/>
            <a:endParaRPr lang="en-IN" sz="3200" dirty="0"/>
          </a:p>
          <a:p>
            <a:pPr algn="l"/>
            <a:r>
              <a:rPr lang="en-IN" sz="3200" b="1" dirty="0">
                <a:solidFill>
                  <a:srgbClr val="00B0F0"/>
                </a:solidFill>
              </a:rPr>
              <a:t>Legend Location	</a:t>
            </a:r>
            <a:r>
              <a:rPr lang="en-IN" sz="3200" b="1" dirty="0" err="1">
                <a:solidFill>
                  <a:srgbClr val="00B0F0"/>
                </a:solidFill>
              </a:rPr>
              <a:t>loc</a:t>
            </a:r>
            <a:r>
              <a:rPr lang="en-IN" sz="3200" b="1" dirty="0">
                <a:solidFill>
                  <a:srgbClr val="00B0F0"/>
                </a:solidFill>
              </a:rPr>
              <a:t> = &lt;number</a:t>
            </a:r>
            <a:r>
              <a:rPr lang="en-IN" sz="3200" b="1" dirty="0" smtClean="0">
                <a:solidFill>
                  <a:srgbClr val="00B0F0"/>
                </a:solidFill>
              </a:rPr>
              <a:t>&gt;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'best'			</a:t>
            </a:r>
            <a:r>
              <a:rPr lang="en-IN" sz="3200" dirty="0" smtClean="0"/>
              <a:t>	0</a:t>
            </a:r>
            <a:endParaRPr lang="en-IN" sz="3200" dirty="0"/>
          </a:p>
          <a:p>
            <a:pPr algn="l"/>
            <a:r>
              <a:rPr lang="en-IN" sz="3200" dirty="0"/>
              <a:t>'upper right'	</a:t>
            </a:r>
            <a:r>
              <a:rPr lang="en-IN" sz="3200" dirty="0" smtClean="0"/>
              <a:t>		1</a:t>
            </a:r>
            <a:endParaRPr lang="en-IN" sz="3200" dirty="0"/>
          </a:p>
          <a:p>
            <a:pPr algn="l"/>
            <a:r>
              <a:rPr lang="en-IN" sz="3200" dirty="0"/>
              <a:t>'upper left'	</a:t>
            </a:r>
            <a:r>
              <a:rPr lang="en-IN" sz="3200" dirty="0" smtClean="0"/>
              <a:t>		2</a:t>
            </a:r>
            <a:endParaRPr lang="en-IN" sz="3200" dirty="0"/>
          </a:p>
          <a:p>
            <a:pPr algn="l"/>
            <a:r>
              <a:rPr lang="en-IN" sz="3200" dirty="0"/>
              <a:t>'lower left'	</a:t>
            </a:r>
            <a:r>
              <a:rPr lang="en-IN" sz="3200" dirty="0" smtClean="0"/>
              <a:t>			3</a:t>
            </a:r>
            <a:endParaRPr lang="en-IN" sz="3200" dirty="0"/>
          </a:p>
          <a:p>
            <a:pPr algn="l"/>
            <a:r>
              <a:rPr lang="en-IN" sz="3200" dirty="0"/>
              <a:t>'lower right'	</a:t>
            </a:r>
            <a:r>
              <a:rPr lang="en-IN" sz="3200" dirty="0" smtClean="0"/>
              <a:t>		4</a:t>
            </a:r>
            <a:endParaRPr lang="en-IN" sz="3200" dirty="0"/>
          </a:p>
          <a:p>
            <a:pPr algn="l"/>
            <a:r>
              <a:rPr lang="en-IN" sz="3200" dirty="0"/>
              <a:t>'right'	</a:t>
            </a:r>
            <a:r>
              <a:rPr lang="en-IN" sz="3200" dirty="0" smtClean="0"/>
              <a:t>			5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9859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2BB9CA9A-F494-40FC-9630-AA91FCF302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7"/>
          <a:stretch/>
        </p:blipFill>
        <p:spPr>
          <a:xfrm>
            <a:off x="1762125" y="336118"/>
            <a:ext cx="10429727" cy="653580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hlinkClick r:id="rId3"/>
          </p:cNvPr>
          <p:cNvSpPr txBox="1"/>
          <p:nvPr/>
        </p:nvSpPr>
        <p:spPr>
          <a:xfrm>
            <a:off x="134942" y="6336955"/>
            <a:ext cx="27319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  <a:cs typeface="Arial" pitchFamily="34" charset="0"/>
              </a:rPr>
              <a:t>https://www.kharwal.com</a:t>
            </a:r>
            <a:endParaRPr lang="ko-KR" altLang="en-US" sz="1600" dirty="0">
              <a:latin typeface="Adobe Fan Heiti Std B" panose="020B0700000000000000" pitchFamily="34" charset="-128"/>
              <a:cs typeface="Arial" pitchFamily="34" charset="0"/>
            </a:endParaRPr>
          </a:p>
        </p:txBody>
      </p:sp>
      <p:pic>
        <p:nvPicPr>
          <p:cNvPr id="1026" name="Picture 2" descr="Image result for python programming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600" y="2664431"/>
            <a:ext cx="1944839" cy="2276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165" y="803971"/>
            <a:ext cx="3809732" cy="9130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extBox 1"/>
          <p:cNvSpPr txBox="1"/>
          <p:nvPr/>
        </p:nvSpPr>
        <p:spPr>
          <a:xfrm>
            <a:off x="134942" y="844976"/>
            <a:ext cx="40964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Gotham" panose="02000504050000020004" pitchFamily="2" charset="0"/>
              </a:rPr>
              <a:t>Line Plot </a:t>
            </a:r>
            <a:r>
              <a:rPr lang="en-US" sz="4800" b="1" dirty="0" smtClean="0">
                <a:solidFill>
                  <a:schemeClr val="bg1"/>
                </a:solidFill>
                <a:latin typeface="Gotham" panose="02000504050000020004" pitchFamily="2" charset="0"/>
              </a:rPr>
              <a:t>in</a:t>
            </a:r>
            <a:endParaRPr lang="en-IN" sz="4800" b="1" dirty="0">
              <a:solidFill>
                <a:schemeClr val="bg1"/>
              </a:solidFill>
              <a:latin typeface="Gotham" panose="02000504050000020004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325" y="5378539"/>
            <a:ext cx="1743075" cy="7620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r>
              <a:rPr lang="en-IN" sz="3200" dirty="0"/>
              <a:t>'</a:t>
            </a:r>
            <a:r>
              <a:rPr lang="en-IN" sz="3200" dirty="0" err="1"/>
              <a:t>center</a:t>
            </a:r>
            <a:r>
              <a:rPr lang="en-IN" sz="3200" dirty="0"/>
              <a:t> left'	</a:t>
            </a:r>
            <a:r>
              <a:rPr lang="en-IN" sz="3200" dirty="0" smtClean="0"/>
              <a:t>		6</a:t>
            </a:r>
            <a:endParaRPr lang="en-IN" sz="3200" dirty="0"/>
          </a:p>
          <a:p>
            <a:pPr algn="l"/>
            <a:r>
              <a:rPr lang="en-IN" sz="3200" dirty="0"/>
              <a:t>'</a:t>
            </a:r>
            <a:r>
              <a:rPr lang="en-IN" sz="3200" dirty="0" err="1"/>
              <a:t>center</a:t>
            </a:r>
            <a:r>
              <a:rPr lang="en-IN" sz="3200" dirty="0"/>
              <a:t> right'	</a:t>
            </a:r>
            <a:r>
              <a:rPr lang="en-IN" sz="3200" dirty="0" smtClean="0"/>
              <a:t>		7</a:t>
            </a:r>
            <a:endParaRPr lang="en-IN" sz="3200" dirty="0"/>
          </a:p>
          <a:p>
            <a:pPr algn="l"/>
            <a:r>
              <a:rPr lang="en-IN" sz="3200" dirty="0"/>
              <a:t>'lower </a:t>
            </a:r>
            <a:r>
              <a:rPr lang="en-IN" sz="3200" dirty="0" err="1"/>
              <a:t>center</a:t>
            </a:r>
            <a:r>
              <a:rPr lang="en-IN" sz="3200" dirty="0"/>
              <a:t>'	</a:t>
            </a:r>
            <a:r>
              <a:rPr lang="en-IN" sz="3200" dirty="0" smtClean="0"/>
              <a:t>		8</a:t>
            </a:r>
            <a:endParaRPr lang="en-IN" sz="3200" dirty="0"/>
          </a:p>
          <a:p>
            <a:pPr algn="l"/>
            <a:r>
              <a:rPr lang="en-IN" sz="3200" dirty="0"/>
              <a:t>'upper </a:t>
            </a:r>
            <a:r>
              <a:rPr lang="en-IN" sz="3200" dirty="0" err="1"/>
              <a:t>center</a:t>
            </a:r>
            <a:r>
              <a:rPr lang="en-IN" sz="3200" dirty="0"/>
              <a:t>'	</a:t>
            </a:r>
            <a:r>
              <a:rPr lang="en-IN" sz="3200" dirty="0" smtClean="0"/>
              <a:t>		9</a:t>
            </a:r>
            <a:endParaRPr lang="en-IN" sz="3200" dirty="0"/>
          </a:p>
          <a:p>
            <a:pPr algn="l"/>
            <a:r>
              <a:rPr lang="en-IN" sz="3200" dirty="0"/>
              <a:t>'</a:t>
            </a:r>
            <a:r>
              <a:rPr lang="en-IN" sz="3200" dirty="0" err="1"/>
              <a:t>center</a:t>
            </a:r>
            <a:r>
              <a:rPr lang="en-IN" sz="3200" dirty="0"/>
              <a:t>'	</a:t>
            </a:r>
            <a:r>
              <a:rPr lang="en-IN" sz="3200" dirty="0" smtClean="0"/>
              <a:t>			10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1514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4618857"/>
          </a:xfrm>
        </p:spPr>
        <p:txBody>
          <a:bodyPr/>
          <a:lstStyle/>
          <a:p>
            <a:pPr algn="l"/>
            <a:r>
              <a:rPr lang="en-IN" sz="3200" b="1" dirty="0" smtClean="0"/>
              <a:t>Grid: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A grid can be added to a Matplotlib plot using the </a:t>
            </a:r>
            <a:r>
              <a:rPr lang="en-IN" sz="3200" dirty="0" err="1"/>
              <a:t>plt.grid</a:t>
            </a:r>
            <a:r>
              <a:rPr lang="en-IN" sz="3200" dirty="0"/>
              <a:t>() command. By </a:t>
            </a:r>
            <a:r>
              <a:rPr lang="en-IN" sz="3200" dirty="0" err="1"/>
              <a:t>defaut</a:t>
            </a:r>
            <a:r>
              <a:rPr lang="en-IN" sz="3200" dirty="0"/>
              <a:t>, the grid is turned off. </a:t>
            </a:r>
            <a:endParaRPr lang="en-IN" sz="3200" dirty="0" smtClean="0"/>
          </a:p>
          <a:p>
            <a:pPr algn="l"/>
            <a:endParaRPr lang="en-IN" sz="3200" dirty="0" smtClean="0"/>
          </a:p>
          <a:p>
            <a:pPr algn="l"/>
            <a:r>
              <a:rPr lang="en-IN" sz="3200" dirty="0" smtClean="0"/>
              <a:t>To </a:t>
            </a:r>
            <a:r>
              <a:rPr lang="en-IN" sz="3200" dirty="0"/>
              <a:t>turn on the grid use</a:t>
            </a:r>
            <a:r>
              <a:rPr lang="en-IN" sz="3200" dirty="0" smtClean="0"/>
              <a:t>: </a:t>
            </a:r>
            <a:r>
              <a:rPr lang="en-IN" sz="3200" dirty="0" err="1" smtClean="0"/>
              <a:t>plt.grid</a:t>
            </a:r>
            <a:r>
              <a:rPr lang="en-IN" sz="3200" dirty="0" smtClean="0"/>
              <a:t>(True)</a:t>
            </a:r>
          </a:p>
          <a:p>
            <a:pPr algn="l"/>
            <a:endParaRPr lang="en-IN" sz="3200" dirty="0" smtClean="0"/>
          </a:p>
          <a:p>
            <a:pPr algn="l"/>
            <a:r>
              <a:rPr lang="en-IN" sz="3200" dirty="0" smtClean="0"/>
              <a:t>The </a:t>
            </a:r>
            <a:r>
              <a:rPr lang="en-IN" sz="3200" dirty="0"/>
              <a:t>only valid options are </a:t>
            </a:r>
            <a:r>
              <a:rPr lang="en-IN" sz="3200" dirty="0" err="1"/>
              <a:t>plt.grid</a:t>
            </a:r>
            <a:r>
              <a:rPr lang="en-IN" sz="3200" dirty="0"/>
              <a:t>(True) and </a:t>
            </a:r>
            <a:r>
              <a:rPr lang="en-IN" sz="3200" dirty="0" err="1"/>
              <a:t>plt.grid</a:t>
            </a:r>
            <a:r>
              <a:rPr lang="en-IN" sz="3200" dirty="0"/>
              <a:t>(False).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150422" y="42966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72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r>
              <a:rPr lang="en-IN" sz="3200" b="1" dirty="0"/>
              <a:t>Tick </a:t>
            </a:r>
            <a:r>
              <a:rPr lang="en-IN" sz="3200" b="1" dirty="0" smtClean="0"/>
              <a:t>Labels:</a:t>
            </a:r>
            <a:endParaRPr lang="en-IN" sz="3200" b="1" dirty="0"/>
          </a:p>
          <a:p>
            <a:pPr algn="l"/>
            <a:r>
              <a:rPr lang="en-IN" sz="3200" dirty="0" smtClean="0"/>
              <a:t>Tick </a:t>
            </a:r>
            <a:r>
              <a:rPr lang="en-IN" sz="3200" dirty="0"/>
              <a:t>labels can be specified on a Matplotlib plot using </a:t>
            </a:r>
            <a:r>
              <a:rPr lang="en-IN" sz="3200" dirty="0" err="1"/>
              <a:t>plt.xticks</a:t>
            </a:r>
            <a:r>
              <a:rPr lang="en-IN" sz="3200" dirty="0"/>
              <a:t>() and </a:t>
            </a:r>
            <a:r>
              <a:rPr lang="en-IN" sz="3200" dirty="0" err="1"/>
              <a:t>plt.yticks</a:t>
            </a:r>
            <a:r>
              <a:rPr lang="en-IN" sz="3200" dirty="0"/>
              <a:t>(). </a:t>
            </a:r>
            <a:endParaRPr lang="en-IN" sz="3200" dirty="0" smtClean="0"/>
          </a:p>
          <a:p>
            <a:pPr algn="l"/>
            <a:endParaRPr lang="en-IN" sz="3200" dirty="0"/>
          </a:p>
          <a:p>
            <a:pPr algn="l"/>
            <a:r>
              <a:rPr lang="en-IN" sz="3200" dirty="0" smtClean="0"/>
              <a:t>To </a:t>
            </a:r>
            <a:r>
              <a:rPr lang="en-IN" sz="3200" dirty="0"/>
              <a:t>add tick labels use:</a:t>
            </a:r>
          </a:p>
          <a:p>
            <a:pPr algn="l"/>
            <a:r>
              <a:rPr lang="en-IN" sz="3200" dirty="0" err="1" smtClean="0"/>
              <a:t>plt.xticks</a:t>
            </a:r>
            <a:r>
              <a:rPr lang="en-IN" sz="3200" dirty="0"/>
              <a:t>([locations list],[labels list])</a:t>
            </a:r>
          </a:p>
          <a:p>
            <a:pPr algn="l"/>
            <a:r>
              <a:rPr lang="en-IN" sz="3200" dirty="0" err="1"/>
              <a:t>plt.yticks</a:t>
            </a:r>
            <a:r>
              <a:rPr lang="en-IN" sz="3200" dirty="0"/>
              <a:t>([locations list],[labels list])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The [locations list] can be a Python list or NumPy array of tick locations . The [labels list] is a Python list or NumPy array of strings</a:t>
            </a:r>
            <a:r>
              <a:rPr lang="en-IN" sz="3200" dirty="0" smtClean="0"/>
              <a:t>.</a:t>
            </a:r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276516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50163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56105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84934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9183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646581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197733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90015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1849898"/>
          </a:xfrm>
        </p:spPr>
        <p:txBody>
          <a:bodyPr/>
          <a:lstStyle/>
          <a:p>
            <a:pPr algn="l"/>
            <a:r>
              <a:rPr lang="en-IN" sz="3200" b="1" dirty="0"/>
              <a:t>Line </a:t>
            </a:r>
            <a:r>
              <a:rPr lang="en-IN" sz="3200" b="1" dirty="0" smtClean="0"/>
              <a:t>Plots: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Line plots can be created </a:t>
            </a:r>
            <a:r>
              <a:rPr lang="en-IN" sz="3200" dirty="0" smtClean="0"/>
              <a:t>by Matplotlib's </a:t>
            </a:r>
            <a:r>
              <a:rPr lang="en-IN" sz="3200" dirty="0"/>
              <a:t>pyplot library. </a:t>
            </a:r>
            <a:endParaRPr lang="en-IN" sz="3200" dirty="0" smtClean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12879" y="365268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5203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=""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758" y="301350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IN" altLang="ko-KR" sz="4800" dirty="0" smtClean="0">
                <a:solidFill>
                  <a:schemeClr val="bg1"/>
                </a:solidFill>
                <a:cs typeface="Arial" pitchFamily="34" charset="0"/>
              </a:rPr>
              <a:t>Types of Plot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99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Bar Graph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1026" name="Picture 2" descr="https://miro.medium.com/max/2552/1*yVHNkcbe2X5OisCejywwpg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5"/>
          <a:stretch/>
        </p:blipFill>
        <p:spPr bwMode="auto">
          <a:xfrm>
            <a:off x="1332364" y="1442434"/>
            <a:ext cx="9411437" cy="4752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227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26469" y="188963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Histogram Graph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2050" name="Picture 2" descr="Image result for histogram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121" y="540565"/>
            <a:ext cx="6862101" cy="5614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06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Scatter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074" name="Picture 2" descr="Image result for scatter plot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1051" y="585989"/>
            <a:ext cx="7455840" cy="5591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037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Pie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7170" name="Picture 2" descr="Image result for pie plot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5147" y="585989"/>
            <a:ext cx="6903077" cy="517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817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Hexbin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5122" name="Picture 2" descr="Image result for hexagonal bin in matplotli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3" t="4842" r="13163" b="3703"/>
          <a:stretch/>
        </p:blipFill>
        <p:spPr bwMode="auto">
          <a:xfrm>
            <a:off x="3709116" y="321973"/>
            <a:ext cx="7125024" cy="6006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220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965915"/>
          </a:xfrm>
        </p:spPr>
        <p:txBody>
          <a:bodyPr/>
          <a:lstStyle/>
          <a:p>
            <a:pPr algn="just"/>
            <a:r>
              <a:rPr lang="en-IN" sz="2800" dirty="0" smtClean="0"/>
              <a:t>Area Plot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194" name="Picture 2" descr="Image result for area plot in matplotli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636" y="671921"/>
            <a:ext cx="5137642" cy="5137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37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2833352"/>
          </a:xfrm>
        </p:spPr>
        <p:txBody>
          <a:bodyPr/>
          <a:lstStyle/>
          <a:p>
            <a:pPr algn="just"/>
            <a:r>
              <a:rPr lang="en-IN" sz="2800" b="1" dirty="0" smtClean="0"/>
              <a:t>Create First Plot:</a:t>
            </a:r>
          </a:p>
          <a:p>
            <a:pPr algn="just"/>
            <a:r>
              <a:rPr lang="en-US" sz="2800" dirty="0"/>
              <a:t>from </a:t>
            </a:r>
            <a:r>
              <a:rPr lang="en-US" sz="2800" dirty="0" err="1"/>
              <a:t>matplotlib</a:t>
            </a:r>
            <a:r>
              <a:rPr lang="en-US" sz="2800" dirty="0"/>
              <a:t> import </a:t>
            </a:r>
            <a:r>
              <a:rPr lang="en-US" sz="2800" dirty="0" err="1"/>
              <a:t>pyplot</a:t>
            </a:r>
            <a:r>
              <a:rPr lang="en-US" sz="2800" dirty="0"/>
              <a:t> as </a:t>
            </a:r>
            <a:r>
              <a:rPr lang="en-US" sz="2800" dirty="0" err="1"/>
              <a:t>plt</a:t>
            </a:r>
            <a:endParaRPr lang="en-US" sz="2800" dirty="0"/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([1,2,3],[4,5,1])</a:t>
            </a:r>
          </a:p>
          <a:p>
            <a:pPr algn="just"/>
            <a:r>
              <a:rPr lang="en-US" sz="2800" dirty="0" err="1"/>
              <a:t>plt.show</a:t>
            </a:r>
            <a:endParaRPr lang="en-IN" sz="2800" dirty="0" smtClean="0"/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813" y="2240924"/>
            <a:ext cx="5825546" cy="388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6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7" y="347731"/>
            <a:ext cx="5743978" cy="4816698"/>
          </a:xfrm>
        </p:spPr>
        <p:txBody>
          <a:bodyPr/>
          <a:lstStyle/>
          <a:p>
            <a:pPr algn="just"/>
            <a:r>
              <a:rPr lang="en-IN" sz="2800" b="1" dirty="0" smtClean="0"/>
              <a:t>Add Labels and Title to Plot:</a:t>
            </a:r>
          </a:p>
          <a:p>
            <a:pPr algn="just"/>
            <a:r>
              <a:rPr lang="en-US" sz="2800" dirty="0"/>
              <a:t>from </a:t>
            </a:r>
            <a:r>
              <a:rPr lang="en-US" sz="2800" dirty="0" err="1"/>
              <a:t>matplotlib</a:t>
            </a:r>
            <a:r>
              <a:rPr lang="en-US" sz="2800" dirty="0"/>
              <a:t> import </a:t>
            </a:r>
            <a:r>
              <a:rPr lang="en-US" sz="2800" dirty="0" err="1"/>
              <a:t>pyplot</a:t>
            </a:r>
            <a:r>
              <a:rPr lang="en-US" sz="2800" dirty="0"/>
              <a:t> as </a:t>
            </a:r>
            <a:r>
              <a:rPr lang="en-US" sz="2800" dirty="0" err="1"/>
              <a:t>plt</a:t>
            </a:r>
            <a:endParaRPr lang="en-US" sz="2800" dirty="0"/>
          </a:p>
          <a:p>
            <a:pPr algn="just"/>
            <a:r>
              <a:rPr lang="en-US" sz="2800" dirty="0"/>
              <a:t>x=[5,8,10]</a:t>
            </a:r>
          </a:p>
          <a:p>
            <a:pPr algn="just"/>
            <a:r>
              <a:rPr lang="en-US" sz="2800" dirty="0"/>
              <a:t>y=[11,15,20]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</a:t>
            </a:r>
            <a:r>
              <a:rPr lang="en-US" sz="2800" dirty="0" err="1"/>
              <a:t>x,y</a:t>
            </a:r>
            <a:r>
              <a:rPr lang="en-US" sz="2800" dirty="0"/>
              <a:t>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('Matplotlib Example')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275" y="1506829"/>
            <a:ext cx="5415243" cy="394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42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7584" y="-206062"/>
            <a:ext cx="10831132" cy="6478073"/>
          </a:xfrm>
        </p:spPr>
        <p:txBody>
          <a:bodyPr/>
          <a:lstStyle/>
          <a:p>
            <a:pPr algn="just"/>
            <a:r>
              <a:rPr lang="en-IN" sz="3200" b="1" dirty="0" smtClean="0"/>
              <a:t>Add Styles to Plot:</a:t>
            </a:r>
          </a:p>
          <a:p>
            <a:pPr algn="just"/>
            <a:r>
              <a:rPr lang="en-US" sz="3200" dirty="0"/>
              <a:t>from </a:t>
            </a:r>
            <a:r>
              <a:rPr lang="en-US" sz="3200" dirty="0" err="1"/>
              <a:t>matplotlib</a:t>
            </a:r>
            <a:r>
              <a:rPr lang="en-US" sz="3200" dirty="0"/>
              <a:t> import style</a:t>
            </a:r>
          </a:p>
          <a:p>
            <a:pPr algn="just"/>
            <a:r>
              <a:rPr lang="en-US" sz="3200" dirty="0" err="1"/>
              <a:t>style.use</a:t>
            </a:r>
            <a:r>
              <a:rPr lang="en-US" sz="3200" dirty="0"/>
              <a:t>('</a:t>
            </a:r>
            <a:r>
              <a:rPr lang="en-US" sz="3200" dirty="0" err="1"/>
              <a:t>ggplot</a:t>
            </a:r>
            <a:r>
              <a:rPr lang="en-US" sz="3200" dirty="0"/>
              <a:t>')</a:t>
            </a:r>
          </a:p>
          <a:p>
            <a:pPr algn="just"/>
            <a:r>
              <a:rPr lang="en-US" sz="3200" dirty="0"/>
              <a:t>x1=[5,8,10]</a:t>
            </a:r>
          </a:p>
          <a:p>
            <a:pPr algn="just"/>
            <a:r>
              <a:rPr lang="en-US" sz="3200" dirty="0"/>
              <a:t>y1=[12,16,23]</a:t>
            </a:r>
          </a:p>
          <a:p>
            <a:pPr algn="just"/>
            <a:r>
              <a:rPr lang="en-US" sz="3200" dirty="0"/>
              <a:t>x2=[17,13,45]</a:t>
            </a:r>
          </a:p>
          <a:p>
            <a:pPr algn="just"/>
            <a:r>
              <a:rPr lang="en-US" sz="3200" dirty="0"/>
              <a:t>y2=[15,20,30]</a:t>
            </a:r>
          </a:p>
          <a:p>
            <a:pPr algn="just"/>
            <a:r>
              <a:rPr lang="en-US" sz="3200" dirty="0" err="1"/>
              <a:t>plt.plot</a:t>
            </a:r>
            <a:r>
              <a:rPr lang="en-US" sz="3200" dirty="0"/>
              <a:t>(x1,y1,'g',label='Line </a:t>
            </a:r>
            <a:r>
              <a:rPr lang="en-US" sz="3200" dirty="0" err="1"/>
              <a:t>One',linewidth</a:t>
            </a:r>
            <a:r>
              <a:rPr lang="en-US" sz="3200" dirty="0"/>
              <a:t>=5)</a:t>
            </a:r>
          </a:p>
          <a:p>
            <a:pPr algn="just"/>
            <a:r>
              <a:rPr lang="en-US" sz="3200" dirty="0" err="1"/>
              <a:t>plt.plot</a:t>
            </a:r>
            <a:r>
              <a:rPr lang="en-US" sz="3200" dirty="0"/>
              <a:t>(x2,y2,'c',label='Line </a:t>
            </a:r>
            <a:r>
              <a:rPr lang="en-US" sz="3200" dirty="0" err="1"/>
              <a:t>Two',linewidth</a:t>
            </a:r>
            <a:r>
              <a:rPr lang="en-US" sz="3200" dirty="0"/>
              <a:t>=5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7982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=""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527940" y="3075057"/>
            <a:ext cx="6344093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 smtClean="0"/>
              <a:t>Features of </a:t>
            </a:r>
            <a:r>
              <a:rPr lang="en-US" sz="4000" b="1" smtClean="0"/>
              <a:t>plot </a:t>
            </a:r>
            <a:r>
              <a:rPr lang="en-US" sz="4000" b="1" smtClean="0"/>
              <a:t>function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646927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16621" y="270109"/>
            <a:ext cx="3967503" cy="4307983"/>
          </a:xfrm>
        </p:spPr>
        <p:txBody>
          <a:bodyPr/>
          <a:lstStyle/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('Example Two')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plt.legend</a:t>
            </a:r>
            <a:r>
              <a:rPr lang="en-US" sz="2800" dirty="0"/>
              <a:t>()</a:t>
            </a:r>
          </a:p>
          <a:p>
            <a:pPr algn="just"/>
            <a:r>
              <a:rPr lang="en-US" sz="2800" dirty="0" err="1"/>
              <a:t>plt.grid</a:t>
            </a:r>
            <a:r>
              <a:rPr lang="en-US" sz="2800" dirty="0"/>
              <a:t>(</a:t>
            </a:r>
            <a:r>
              <a:rPr lang="en-US" sz="2800" dirty="0" err="1"/>
              <a:t>True,color</a:t>
            </a:r>
            <a:r>
              <a:rPr lang="en-US" sz="2800" dirty="0"/>
              <a:t>='k')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645" y="347730"/>
            <a:ext cx="6355757" cy="453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62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602309"/>
          </a:xfrm>
        </p:spPr>
        <p:txBody>
          <a:bodyPr/>
          <a:lstStyle/>
          <a:p>
            <a:pPr algn="just"/>
            <a:r>
              <a:rPr lang="en-IN" sz="2800" b="1" dirty="0" smtClean="0"/>
              <a:t>Bar Plot:</a:t>
            </a:r>
          </a:p>
          <a:p>
            <a:pPr algn="just"/>
            <a:r>
              <a:rPr lang="en-US" sz="2800" dirty="0" smtClean="0"/>
              <a:t>x1</a:t>
            </a:r>
            <a:r>
              <a:rPr lang="en-US" sz="2800" dirty="0"/>
              <a:t>=[5,8,10]</a:t>
            </a:r>
          </a:p>
          <a:p>
            <a:pPr algn="just"/>
            <a:r>
              <a:rPr lang="en-US" sz="2800" dirty="0"/>
              <a:t>y1=[12,16,23]</a:t>
            </a:r>
          </a:p>
          <a:p>
            <a:pPr algn="just"/>
            <a:r>
              <a:rPr lang="en-US" sz="2800" dirty="0"/>
              <a:t>x2=[17,13,45]</a:t>
            </a:r>
          </a:p>
          <a:p>
            <a:pPr algn="just"/>
            <a:r>
              <a:rPr lang="en-US" sz="2800" dirty="0"/>
              <a:t>y2=[15,20,30]</a:t>
            </a:r>
          </a:p>
          <a:p>
            <a:pPr algn="just"/>
            <a:r>
              <a:rPr lang="en-US" sz="2800" dirty="0" err="1"/>
              <a:t>plt.bar</a:t>
            </a:r>
            <a:r>
              <a:rPr lang="en-US" sz="2800" dirty="0"/>
              <a:t>(x1,y1,label='Example One')</a:t>
            </a:r>
          </a:p>
          <a:p>
            <a:pPr algn="just"/>
            <a:r>
              <a:rPr lang="en-US" sz="2800" dirty="0" err="1"/>
              <a:t>plt.bar</a:t>
            </a:r>
            <a:r>
              <a:rPr lang="en-US" sz="2800" dirty="0"/>
              <a:t>(x2,y2,label='Example Two</a:t>
            </a:r>
            <a:r>
              <a:rPr lang="en-US" sz="2800" dirty="0" smtClean="0"/>
              <a:t>')</a:t>
            </a:r>
          </a:p>
          <a:p>
            <a:pPr algn="just"/>
            <a:r>
              <a:rPr lang="en-US" sz="2800" dirty="0" err="1"/>
              <a:t>plt.legend</a:t>
            </a:r>
            <a:r>
              <a:rPr lang="en-US" sz="2800" dirty="0"/>
              <a:t>()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4193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55257" y="326749"/>
            <a:ext cx="10753859" cy="1338289"/>
          </a:xfrm>
        </p:spPr>
        <p:txBody>
          <a:bodyPr/>
          <a:lstStyle/>
          <a:p>
            <a:pPr algn="just"/>
            <a:r>
              <a:rPr lang="en-US" sz="2800" dirty="0" err="1" smtClean="0"/>
              <a:t>plt.title</a:t>
            </a:r>
            <a:r>
              <a:rPr lang="en-US" sz="2800" dirty="0"/>
              <a:t>('Bar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 smtClean="0"/>
              <a:t>()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01939" y="19318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327" y="334851"/>
            <a:ext cx="6655038" cy="487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91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4288664"/>
          </a:xfrm>
        </p:spPr>
        <p:txBody>
          <a:bodyPr/>
          <a:lstStyle/>
          <a:p>
            <a:pPr algn="just"/>
            <a:r>
              <a:rPr lang="en-IN" sz="2800" b="1" dirty="0" smtClean="0"/>
              <a:t>Histogram:</a:t>
            </a:r>
          </a:p>
          <a:p>
            <a:pPr algn="just"/>
            <a:r>
              <a:rPr lang="en-US" sz="2800" dirty="0" smtClean="0"/>
              <a:t>pa=range(50</a:t>
            </a:r>
            <a:r>
              <a:rPr lang="en-US" sz="2800" dirty="0"/>
              <a:t>)</a:t>
            </a:r>
          </a:p>
          <a:p>
            <a:pPr algn="just"/>
            <a:r>
              <a:rPr lang="en-US" sz="2800" dirty="0"/>
              <a:t>bins=range(50)</a:t>
            </a:r>
          </a:p>
          <a:p>
            <a:pPr algn="just"/>
            <a:r>
              <a:rPr lang="en-US" sz="2800" dirty="0" err="1"/>
              <a:t>plt.hist</a:t>
            </a:r>
            <a:r>
              <a:rPr lang="en-US" sz="2800" dirty="0"/>
              <a:t>(</a:t>
            </a:r>
            <a:r>
              <a:rPr lang="en-US" sz="2800" dirty="0" err="1"/>
              <a:t>pa,bins,histtype</a:t>
            </a:r>
            <a:r>
              <a:rPr lang="en-US" sz="2800" dirty="0"/>
              <a:t>='bar',</a:t>
            </a:r>
            <a:r>
              <a:rPr lang="en-US" sz="2800" dirty="0" err="1"/>
              <a:t>rwidth</a:t>
            </a:r>
            <a:r>
              <a:rPr lang="en-US" sz="2800" dirty="0"/>
              <a:t>=0.2)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('Histogram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848" y="2747381"/>
            <a:ext cx="5327289" cy="377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70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3992450"/>
          </a:xfrm>
        </p:spPr>
        <p:txBody>
          <a:bodyPr/>
          <a:lstStyle/>
          <a:p>
            <a:pPr algn="just"/>
            <a:r>
              <a:rPr lang="en-IN" sz="2800" b="1" dirty="0" smtClean="0"/>
              <a:t>Scatter Plot:</a:t>
            </a:r>
          </a:p>
          <a:p>
            <a:pPr algn="just"/>
            <a:r>
              <a:rPr lang="en-US" sz="2800" dirty="0"/>
              <a:t>x3=[1,2,3,4,5,6,7,8]</a:t>
            </a:r>
          </a:p>
          <a:p>
            <a:pPr algn="just"/>
            <a:r>
              <a:rPr lang="en-US" sz="2800" dirty="0"/>
              <a:t>y3=[7,8,9,4,5,6,3,2]</a:t>
            </a:r>
          </a:p>
          <a:p>
            <a:pPr algn="just"/>
            <a:r>
              <a:rPr lang="en-US" sz="2800" dirty="0" err="1"/>
              <a:t>plt.scatter</a:t>
            </a:r>
            <a:r>
              <a:rPr lang="en-US" sz="2800" dirty="0"/>
              <a:t>(x3,y3,label='</a:t>
            </a:r>
            <a:r>
              <a:rPr lang="en-US" sz="2800" dirty="0" err="1"/>
              <a:t>Arvind',color</a:t>
            </a:r>
            <a:r>
              <a:rPr lang="en-US" sz="2800" dirty="0"/>
              <a:t>='</a:t>
            </a:r>
            <a:r>
              <a:rPr lang="en-US" sz="2800" dirty="0" err="1"/>
              <a:t>k',s</a:t>
            </a:r>
            <a:r>
              <a:rPr lang="en-US" sz="2800" dirty="0"/>
              <a:t>=25,marker='x')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('Scatter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137" y="2411480"/>
            <a:ext cx="5217203" cy="385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54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924281"/>
          </a:xfrm>
        </p:spPr>
        <p:txBody>
          <a:bodyPr/>
          <a:lstStyle/>
          <a:p>
            <a:pPr algn="just"/>
            <a:r>
              <a:rPr lang="en-IN" sz="2800" b="1" dirty="0" smtClean="0"/>
              <a:t>Stack Plot:</a:t>
            </a:r>
          </a:p>
          <a:p>
            <a:pPr algn="just"/>
            <a:r>
              <a:rPr lang="en-US" sz="2800" dirty="0"/>
              <a:t>D=[1,2,3,4,5]</a:t>
            </a:r>
          </a:p>
          <a:p>
            <a:pPr algn="just"/>
            <a:r>
              <a:rPr lang="en-US" sz="2800" dirty="0"/>
              <a:t>S=[7,8,6,11,7]</a:t>
            </a:r>
          </a:p>
          <a:p>
            <a:pPr algn="just"/>
            <a:r>
              <a:rPr lang="en-US" sz="2800" dirty="0"/>
              <a:t>E=[2,3,4,3,2]</a:t>
            </a:r>
          </a:p>
          <a:p>
            <a:pPr algn="just"/>
            <a:r>
              <a:rPr lang="en-US" sz="2800" dirty="0"/>
              <a:t>W=[7,8,7,2,2]</a:t>
            </a:r>
          </a:p>
          <a:p>
            <a:pPr algn="just"/>
            <a:r>
              <a:rPr lang="en-US" sz="2800" dirty="0"/>
              <a:t>P=[8,5,7,8,13]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m',label</a:t>
            </a:r>
            <a:r>
              <a:rPr lang="en-US" sz="2800" dirty="0"/>
              <a:t>='</a:t>
            </a:r>
            <a:r>
              <a:rPr lang="en-US" sz="2800" dirty="0" err="1"/>
              <a:t>D',linewidth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c',label</a:t>
            </a:r>
            <a:r>
              <a:rPr lang="en-US" sz="2800" dirty="0"/>
              <a:t>='</a:t>
            </a:r>
            <a:r>
              <a:rPr lang="en-US" sz="2800" dirty="0" err="1"/>
              <a:t>S',linewidth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r',label</a:t>
            </a:r>
            <a:r>
              <a:rPr lang="en-US" sz="2800" dirty="0"/>
              <a:t>='</a:t>
            </a:r>
            <a:r>
              <a:rPr lang="en-US" sz="2800" dirty="0" err="1"/>
              <a:t>E',linewidth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k',label</a:t>
            </a:r>
            <a:r>
              <a:rPr lang="en-US" sz="2800" dirty="0"/>
              <a:t>='</a:t>
            </a:r>
            <a:r>
              <a:rPr lang="en-US" sz="2800" dirty="0" err="1"/>
              <a:t>W',linewidth</a:t>
            </a:r>
            <a:r>
              <a:rPr lang="en-US" sz="2800" dirty="0"/>
              <a:t>=5)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([],[],color='</a:t>
            </a:r>
            <a:r>
              <a:rPr lang="en-US" sz="2800" dirty="0" err="1"/>
              <a:t>g',label</a:t>
            </a:r>
            <a:r>
              <a:rPr lang="en-US" sz="2800" dirty="0"/>
              <a:t>='</a:t>
            </a:r>
            <a:r>
              <a:rPr lang="en-US" sz="2800" dirty="0" err="1"/>
              <a:t>P',linewidth</a:t>
            </a:r>
            <a:r>
              <a:rPr lang="en-US" sz="2800" dirty="0"/>
              <a:t>=5)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3346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1"/>
            <a:ext cx="10753859" cy="3219718"/>
          </a:xfrm>
        </p:spPr>
        <p:txBody>
          <a:bodyPr/>
          <a:lstStyle/>
          <a:p>
            <a:pPr algn="just"/>
            <a:r>
              <a:rPr lang="en-US" sz="2800" dirty="0" err="1"/>
              <a:t>plt.stackplot</a:t>
            </a:r>
            <a:r>
              <a:rPr lang="en-US" sz="2800" dirty="0"/>
              <a:t>(</a:t>
            </a:r>
            <a:r>
              <a:rPr lang="en-US" sz="2800" dirty="0" err="1"/>
              <a:t>D,S,E,W,P,colors</a:t>
            </a:r>
            <a:r>
              <a:rPr lang="en-US" sz="2800" dirty="0"/>
              <a:t>=['</a:t>
            </a:r>
            <a:r>
              <a:rPr lang="en-US" sz="2800" dirty="0" err="1"/>
              <a:t>m','c','r','k','y</a:t>
            </a:r>
            <a:r>
              <a:rPr lang="en-US" sz="2800" dirty="0"/>
              <a:t>'])</a:t>
            </a:r>
          </a:p>
          <a:p>
            <a:pPr algn="just"/>
            <a:r>
              <a:rPr lang="en-US" sz="2800" dirty="0" err="1"/>
              <a:t>plt.legend</a:t>
            </a:r>
            <a:r>
              <a:rPr lang="en-US" sz="2800" dirty="0"/>
              <a:t>()</a:t>
            </a:r>
          </a:p>
          <a:p>
            <a:pPr algn="just"/>
            <a:r>
              <a:rPr lang="en-US" sz="2800" dirty="0" err="1"/>
              <a:t>plt.xlabel</a:t>
            </a:r>
            <a:r>
              <a:rPr lang="en-US" sz="2800" dirty="0"/>
              <a:t>('X-axis')</a:t>
            </a:r>
          </a:p>
          <a:p>
            <a:pPr algn="just"/>
            <a:r>
              <a:rPr lang="en-US" sz="2800" dirty="0" err="1"/>
              <a:t>plt.ylabel</a:t>
            </a:r>
            <a:r>
              <a:rPr lang="en-US" sz="2800" dirty="0"/>
              <a:t>('Y-axis')</a:t>
            </a:r>
          </a:p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('Stack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670" y="1751527"/>
            <a:ext cx="5948692" cy="435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94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218941"/>
            <a:ext cx="10753859" cy="6233373"/>
          </a:xfrm>
        </p:spPr>
        <p:txBody>
          <a:bodyPr/>
          <a:lstStyle/>
          <a:p>
            <a:pPr algn="just"/>
            <a:r>
              <a:rPr lang="en-IN" sz="2800" b="1" dirty="0" smtClean="0"/>
              <a:t>Pie Plot:</a:t>
            </a:r>
          </a:p>
          <a:p>
            <a:pPr algn="just"/>
            <a:r>
              <a:rPr lang="en-US" sz="2800" dirty="0"/>
              <a:t>slices=[7,2,4,3]</a:t>
            </a:r>
          </a:p>
          <a:p>
            <a:pPr algn="just"/>
            <a:r>
              <a:rPr lang="en-US" sz="2800" dirty="0"/>
              <a:t>Name=['A','B','C','D']</a:t>
            </a:r>
          </a:p>
          <a:p>
            <a:pPr algn="just"/>
            <a:r>
              <a:rPr lang="en-US" sz="2800" dirty="0" err="1"/>
              <a:t>clrs</a:t>
            </a:r>
            <a:r>
              <a:rPr lang="en-US" sz="2800" dirty="0"/>
              <a:t>=['</a:t>
            </a:r>
            <a:r>
              <a:rPr lang="en-US" sz="2800" dirty="0" err="1"/>
              <a:t>c','m','r','b</a:t>
            </a:r>
            <a:r>
              <a:rPr lang="en-US" sz="2800" dirty="0"/>
              <a:t>']</a:t>
            </a:r>
          </a:p>
          <a:p>
            <a:pPr algn="just"/>
            <a:r>
              <a:rPr lang="en-US" sz="2800" dirty="0" err="1"/>
              <a:t>plt.pie</a:t>
            </a:r>
            <a:r>
              <a:rPr lang="en-US" sz="2800" dirty="0"/>
              <a:t>(slices,</a:t>
            </a:r>
          </a:p>
          <a:p>
            <a:pPr algn="just"/>
            <a:r>
              <a:rPr lang="en-US" sz="2800" dirty="0"/>
              <a:t>       labels=Name,</a:t>
            </a:r>
          </a:p>
          <a:p>
            <a:pPr algn="just"/>
            <a:r>
              <a:rPr lang="en-US" sz="2800" dirty="0"/>
              <a:t>        colors=</a:t>
            </a:r>
            <a:r>
              <a:rPr lang="en-US" sz="2800" dirty="0" err="1"/>
              <a:t>clrs</a:t>
            </a:r>
            <a:r>
              <a:rPr lang="en-US" sz="2800" dirty="0"/>
              <a:t>,</a:t>
            </a:r>
          </a:p>
          <a:p>
            <a:pPr algn="just"/>
            <a:r>
              <a:rPr lang="en-US" sz="2800" dirty="0"/>
              <a:t>        </a:t>
            </a:r>
            <a:r>
              <a:rPr lang="en-US" sz="2800" dirty="0" err="1"/>
              <a:t>startangle</a:t>
            </a:r>
            <a:r>
              <a:rPr lang="en-US" sz="2800" dirty="0"/>
              <a:t>=90,</a:t>
            </a:r>
          </a:p>
          <a:p>
            <a:pPr algn="just"/>
            <a:r>
              <a:rPr lang="en-US" sz="2800" dirty="0"/>
              <a:t>        shadow=True,</a:t>
            </a:r>
          </a:p>
          <a:p>
            <a:pPr algn="just"/>
            <a:r>
              <a:rPr lang="en-US" sz="2800" dirty="0"/>
              <a:t>        explode=(0,0.1,0,0),</a:t>
            </a:r>
          </a:p>
          <a:p>
            <a:pPr algn="just"/>
            <a:r>
              <a:rPr lang="en-US" sz="2800" dirty="0"/>
              <a:t>        </a:t>
            </a:r>
            <a:r>
              <a:rPr lang="en-US" sz="2800" dirty="0" err="1"/>
              <a:t>autopct</a:t>
            </a:r>
            <a:r>
              <a:rPr lang="en-US" sz="2800" dirty="0"/>
              <a:t>='%.2f%%'</a:t>
            </a:r>
          </a:p>
          <a:p>
            <a:pPr algn="just"/>
            <a:r>
              <a:rPr lang="en-US" sz="2800" dirty="0"/>
              <a:t>       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0069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2318197"/>
          </a:xfrm>
        </p:spPr>
        <p:txBody>
          <a:bodyPr/>
          <a:lstStyle/>
          <a:p>
            <a:pPr algn="just"/>
            <a:r>
              <a:rPr lang="en-US" sz="2800" dirty="0" err="1"/>
              <a:t>plt.title</a:t>
            </a:r>
            <a:r>
              <a:rPr lang="en-US" sz="2800" dirty="0"/>
              <a:t>('Pie Plot')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  <a:p>
            <a:pPr algn="just"/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397" y="519929"/>
            <a:ext cx="4146495" cy="446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87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924281"/>
          </a:xfrm>
        </p:spPr>
        <p:txBody>
          <a:bodyPr/>
          <a:lstStyle/>
          <a:p>
            <a:pPr algn="just"/>
            <a:r>
              <a:rPr lang="en-IN" sz="2800" b="1" dirty="0" smtClean="0"/>
              <a:t>Working With </a:t>
            </a:r>
            <a:r>
              <a:rPr lang="en-IN" sz="2800" b="1" dirty="0"/>
              <a:t>Multiple Plots</a:t>
            </a:r>
            <a:r>
              <a:rPr lang="en-IN" sz="2800" b="1" dirty="0" smtClean="0"/>
              <a:t>:</a:t>
            </a:r>
          </a:p>
          <a:p>
            <a:pPr algn="just"/>
            <a:r>
              <a:rPr lang="en-IN" sz="2800" dirty="0" smtClean="0"/>
              <a:t>x1</a:t>
            </a:r>
            <a:r>
              <a:rPr lang="en-IN" sz="2800" dirty="0"/>
              <a:t>=[5,8,10]</a:t>
            </a:r>
          </a:p>
          <a:p>
            <a:pPr algn="just"/>
            <a:r>
              <a:rPr lang="en-IN" sz="2800" dirty="0"/>
              <a:t>y1=[12,16,23]</a:t>
            </a:r>
          </a:p>
          <a:p>
            <a:pPr algn="just"/>
            <a:r>
              <a:rPr lang="en-IN" sz="2800" dirty="0"/>
              <a:t>x2=[17,13,45]</a:t>
            </a:r>
          </a:p>
          <a:p>
            <a:pPr algn="just"/>
            <a:r>
              <a:rPr lang="en-IN" sz="2800" dirty="0"/>
              <a:t>y2=[15,20,30]</a:t>
            </a:r>
          </a:p>
          <a:p>
            <a:pPr algn="just"/>
            <a:r>
              <a:rPr lang="en-IN" sz="2800" dirty="0" err="1"/>
              <a:t>plt.subplot</a:t>
            </a:r>
            <a:r>
              <a:rPr lang="en-IN" sz="2800" dirty="0"/>
              <a:t>(211)</a:t>
            </a:r>
          </a:p>
          <a:p>
            <a:pPr algn="just"/>
            <a:r>
              <a:rPr lang="en-IN" sz="2800" dirty="0" err="1"/>
              <a:t>plt.plot</a:t>
            </a:r>
            <a:r>
              <a:rPr lang="en-IN" sz="2800" dirty="0"/>
              <a:t>(x1,y1)</a:t>
            </a:r>
          </a:p>
          <a:p>
            <a:pPr algn="just"/>
            <a:r>
              <a:rPr lang="en-IN" sz="2800" dirty="0" err="1"/>
              <a:t>plt.subplot</a:t>
            </a:r>
            <a:r>
              <a:rPr lang="en-IN" sz="2800" dirty="0"/>
              <a:t>(212)</a:t>
            </a:r>
          </a:p>
          <a:p>
            <a:pPr algn="just"/>
            <a:r>
              <a:rPr lang="en-IN" sz="2800" dirty="0" err="1"/>
              <a:t>plt.plot</a:t>
            </a:r>
            <a:r>
              <a:rPr lang="en-IN" sz="2800" dirty="0"/>
              <a:t>(x2,y2)</a:t>
            </a:r>
          </a:p>
          <a:p>
            <a:pPr algn="just"/>
            <a:r>
              <a:rPr lang="en-IN" sz="2800" dirty="0" err="1"/>
              <a:t>plt.show</a:t>
            </a:r>
            <a:r>
              <a:rPr lang="en-IN" sz="2800" dirty="0"/>
              <a:t>()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282" y="1725768"/>
            <a:ext cx="5858459" cy="394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7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4927950"/>
          </a:xfrm>
        </p:spPr>
        <p:txBody>
          <a:bodyPr/>
          <a:lstStyle/>
          <a:p>
            <a:pPr algn="l"/>
            <a:r>
              <a:rPr lang="en-IN" sz="3200" b="1" dirty="0"/>
              <a:t>Features of a Matplotlib </a:t>
            </a:r>
            <a:r>
              <a:rPr lang="en-IN" sz="3200" b="1" dirty="0" smtClean="0"/>
              <a:t>plot: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smtClean="0"/>
              <a:t>The </a:t>
            </a:r>
            <a:r>
              <a:rPr lang="en-IN" sz="3200" dirty="0"/>
              <a:t>following is a list of commonly defined features</a:t>
            </a:r>
            <a:r>
              <a:rPr lang="en-IN" sz="3200" dirty="0" smtClean="0"/>
              <a:t>: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smtClean="0"/>
              <a:t>Line </a:t>
            </a:r>
            <a:r>
              <a:rPr lang="en-IN" sz="3200" dirty="0" err="1"/>
              <a:t>Color</a:t>
            </a:r>
            <a:r>
              <a:rPr lang="en-IN" sz="3200" dirty="0"/>
              <a:t>, Line Width, Line Style, Line Opacity and Marker </a:t>
            </a:r>
            <a:r>
              <a:rPr lang="en-IN" sz="3200" dirty="0" smtClean="0"/>
              <a:t>Options. 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smtClean="0"/>
              <a:t>The </a:t>
            </a:r>
            <a:r>
              <a:rPr lang="en-IN" sz="3200" dirty="0" err="1"/>
              <a:t>color</a:t>
            </a:r>
            <a:r>
              <a:rPr lang="en-IN" sz="3200" dirty="0"/>
              <a:t>, width, and style of line in a Matplotlib plot can be specified. </a:t>
            </a:r>
            <a:endParaRPr lang="en-IN" sz="3200" dirty="0" smtClean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8906" y="313751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109619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5924281"/>
          </a:xfrm>
        </p:spPr>
        <p:txBody>
          <a:bodyPr/>
          <a:lstStyle/>
          <a:p>
            <a:pPr algn="just"/>
            <a:r>
              <a:rPr lang="en-US" sz="2800" dirty="0"/>
              <a:t>x1=[5,8,10]</a:t>
            </a:r>
          </a:p>
          <a:p>
            <a:pPr algn="just"/>
            <a:r>
              <a:rPr lang="en-US" sz="2800" dirty="0"/>
              <a:t>y1=[12,16,23]</a:t>
            </a:r>
          </a:p>
          <a:p>
            <a:pPr algn="just"/>
            <a:r>
              <a:rPr lang="en-US" sz="2800" dirty="0"/>
              <a:t>x2=[17,13,45]</a:t>
            </a:r>
          </a:p>
          <a:p>
            <a:pPr algn="just"/>
            <a:r>
              <a:rPr lang="en-US" sz="2800" dirty="0"/>
              <a:t>y2=[15,20,30]</a:t>
            </a:r>
          </a:p>
          <a:p>
            <a:pPr algn="just"/>
            <a:r>
              <a:rPr lang="en-US" sz="2800" dirty="0" err="1"/>
              <a:t>plt.subplot</a:t>
            </a:r>
            <a:r>
              <a:rPr lang="en-US" sz="2800" dirty="0"/>
              <a:t>(221)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(x1,y1)</a:t>
            </a:r>
          </a:p>
          <a:p>
            <a:pPr algn="just"/>
            <a:r>
              <a:rPr lang="en-US" sz="2800" dirty="0" err="1"/>
              <a:t>plt.subplot</a:t>
            </a:r>
            <a:r>
              <a:rPr lang="en-US" sz="2800" dirty="0"/>
              <a:t>(222)</a:t>
            </a:r>
          </a:p>
          <a:p>
            <a:pPr algn="just"/>
            <a:r>
              <a:rPr lang="en-US" sz="2800" dirty="0" err="1"/>
              <a:t>plt.plot</a:t>
            </a:r>
            <a:r>
              <a:rPr lang="en-US" sz="2800" dirty="0"/>
              <a:t>(x2,y2)</a:t>
            </a:r>
          </a:p>
          <a:p>
            <a:pPr algn="just"/>
            <a:r>
              <a:rPr lang="en-US" sz="2800" dirty="0" err="1"/>
              <a:t>plt.show</a:t>
            </a:r>
            <a:r>
              <a:rPr lang="en-US" sz="2800" dirty="0"/>
              <a:t>()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126" y="2129123"/>
            <a:ext cx="6684845" cy="236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3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84856" y="347730"/>
            <a:ext cx="10753859" cy="3412901"/>
          </a:xfrm>
        </p:spPr>
        <p:txBody>
          <a:bodyPr/>
          <a:lstStyle/>
          <a:p>
            <a:pPr algn="just"/>
            <a:r>
              <a:rPr lang="en-IN" sz="2800" dirty="0" err="1" smtClean="0"/>
              <a:t>Plt.subplot</a:t>
            </a:r>
            <a:r>
              <a:rPr lang="en-IN" sz="2800" dirty="0" smtClean="0"/>
              <a:t>(211)</a:t>
            </a:r>
          </a:p>
          <a:p>
            <a:pPr algn="just"/>
            <a:r>
              <a:rPr lang="en-IN" sz="2800" dirty="0" smtClean="0"/>
              <a:t>2 means we have 2 plots in this plot.</a:t>
            </a:r>
          </a:p>
          <a:p>
            <a:pPr algn="just"/>
            <a:r>
              <a:rPr lang="en-IN" sz="2800" dirty="0" smtClean="0"/>
              <a:t>1 means Horizontally we have only one plot</a:t>
            </a:r>
          </a:p>
          <a:p>
            <a:pPr algn="just"/>
            <a:r>
              <a:rPr lang="en-IN" sz="2800" dirty="0" smtClean="0"/>
              <a:t>1 means this is plot number 1</a:t>
            </a:r>
            <a:endParaRPr lang="en-US" sz="28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227697" y="34773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8193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4211392"/>
            <a:ext cx="11573197" cy="1983346"/>
          </a:xfrm>
        </p:spPr>
        <p:txBody>
          <a:bodyPr/>
          <a:lstStyle/>
          <a:p>
            <a:pPr algn="l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417515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5855229"/>
          </a:xfrm>
        </p:spPr>
        <p:txBody>
          <a:bodyPr/>
          <a:lstStyle/>
          <a:p>
            <a:pPr algn="l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73199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4747645"/>
          </a:xfrm>
        </p:spPr>
        <p:txBody>
          <a:bodyPr/>
          <a:lstStyle/>
          <a:p>
            <a:pPr algn="l"/>
            <a:r>
              <a:rPr lang="en-US" sz="3200" b="1" dirty="0" smtClean="0"/>
              <a:t>Syntax:</a:t>
            </a:r>
          </a:p>
          <a:p>
            <a:pPr algn="l"/>
            <a:endParaRPr lang="en-IN" sz="3200" b="1" dirty="0" smtClean="0"/>
          </a:p>
          <a:p>
            <a:pPr algn="l"/>
            <a:r>
              <a:rPr lang="en-IN" sz="3200" dirty="0" err="1" smtClean="0"/>
              <a:t>plt.plot</a:t>
            </a:r>
            <a:r>
              <a:rPr lang="en-IN" sz="3200" dirty="0"/>
              <a:t>(&lt;x-data&gt;,&lt;y-data&gt;,</a:t>
            </a:r>
          </a:p>
          <a:p>
            <a:pPr algn="l"/>
            <a:r>
              <a:rPr lang="en-IN" sz="3200" dirty="0"/>
              <a:t>            </a:t>
            </a:r>
            <a:r>
              <a:rPr lang="en-IN" sz="3200" dirty="0" smtClean="0"/>
              <a:t>linewidth</a:t>
            </a:r>
            <a:r>
              <a:rPr lang="en-IN" sz="3200" dirty="0"/>
              <a:t>=&lt;float or </a:t>
            </a:r>
            <a:r>
              <a:rPr lang="en-IN" sz="3200" dirty="0" err="1"/>
              <a:t>int</a:t>
            </a:r>
            <a:r>
              <a:rPr lang="en-IN" sz="3200" dirty="0"/>
              <a:t>&gt;,</a:t>
            </a:r>
          </a:p>
          <a:p>
            <a:pPr algn="l"/>
            <a:r>
              <a:rPr lang="en-IN" sz="3200" dirty="0"/>
              <a:t>            </a:t>
            </a:r>
            <a:r>
              <a:rPr lang="en-IN" sz="3200" dirty="0" err="1"/>
              <a:t>linestyle</a:t>
            </a:r>
            <a:r>
              <a:rPr lang="en-IN" sz="3200" dirty="0"/>
              <a:t>='&lt;</a:t>
            </a:r>
            <a:r>
              <a:rPr lang="en-IN" sz="3200" dirty="0" err="1"/>
              <a:t>linestyle</a:t>
            </a:r>
            <a:r>
              <a:rPr lang="en-IN" sz="3200" dirty="0"/>
              <a:t> abbreviation&gt;',</a:t>
            </a:r>
          </a:p>
          <a:p>
            <a:pPr algn="l"/>
            <a:r>
              <a:rPr lang="en-IN" sz="3200" dirty="0"/>
              <a:t>            </a:t>
            </a:r>
            <a:r>
              <a:rPr lang="en-IN" sz="3200" dirty="0" err="1"/>
              <a:t>color</a:t>
            </a:r>
            <a:r>
              <a:rPr lang="en-IN" sz="3200" dirty="0"/>
              <a:t>='&lt;</a:t>
            </a:r>
            <a:r>
              <a:rPr lang="en-IN" sz="3200" dirty="0" err="1"/>
              <a:t>color</a:t>
            </a:r>
            <a:r>
              <a:rPr lang="en-IN" sz="3200" dirty="0"/>
              <a:t> abbreviation</a:t>
            </a:r>
            <a:r>
              <a:rPr lang="en-IN" sz="3200" dirty="0" smtClean="0"/>
              <a:t>&gt;',</a:t>
            </a:r>
          </a:p>
          <a:p>
            <a:pPr algn="l"/>
            <a:r>
              <a:rPr lang="en-US" sz="3200" dirty="0"/>
              <a:t>	</a:t>
            </a:r>
            <a:r>
              <a:rPr lang="en-US" sz="3200" dirty="0" smtClean="0"/>
              <a:t>    alpha=</a:t>
            </a:r>
            <a:r>
              <a:rPr lang="en-IN" sz="3200" dirty="0" smtClean="0"/>
              <a:t>&lt;float </a:t>
            </a:r>
            <a:r>
              <a:rPr lang="en-IN" sz="3200" dirty="0"/>
              <a:t>or </a:t>
            </a:r>
            <a:r>
              <a:rPr lang="en-IN" sz="3200" dirty="0" err="1"/>
              <a:t>int</a:t>
            </a:r>
            <a:r>
              <a:rPr lang="en-IN" sz="3200" dirty="0"/>
              <a:t>&gt;,</a:t>
            </a:r>
          </a:p>
          <a:p>
            <a:pPr algn="l"/>
            <a:r>
              <a:rPr lang="en-IN" sz="3200" dirty="0"/>
              <a:t>            marker='&lt;marker abbreviation&gt;')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92283" y="44254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01520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855229"/>
          </a:xfrm>
        </p:spPr>
        <p:txBody>
          <a:bodyPr/>
          <a:lstStyle/>
          <a:p>
            <a:pPr algn="l"/>
            <a:r>
              <a:rPr lang="en-IN" sz="3200" dirty="0"/>
              <a:t>An example </a:t>
            </a:r>
            <a:r>
              <a:rPr lang="en-IN" sz="3200" dirty="0" err="1"/>
              <a:t>plt.plot</a:t>
            </a:r>
            <a:r>
              <a:rPr lang="en-IN" sz="3200" dirty="0"/>
              <a:t>() function call including line </a:t>
            </a:r>
            <a:r>
              <a:rPr lang="en-IN" sz="3200" dirty="0" err="1"/>
              <a:t>color</a:t>
            </a:r>
            <a:r>
              <a:rPr lang="en-IN" sz="3200" dirty="0"/>
              <a:t>, line width, and line style options is: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 err="1" smtClean="0"/>
              <a:t>plt.plot</a:t>
            </a:r>
            <a:r>
              <a:rPr lang="en-IN" sz="3200" dirty="0" smtClean="0"/>
              <a:t>(x</a:t>
            </a:r>
            <a:r>
              <a:rPr lang="en-IN" sz="3200" dirty="0"/>
              <a:t>, y,</a:t>
            </a:r>
          </a:p>
          <a:p>
            <a:pPr algn="l"/>
            <a:r>
              <a:rPr lang="en-IN" sz="3200" dirty="0"/>
              <a:t>         linewidth=2.0,</a:t>
            </a:r>
          </a:p>
          <a:p>
            <a:pPr algn="l"/>
            <a:r>
              <a:rPr lang="en-IN" sz="3200" dirty="0"/>
              <a:t>         </a:t>
            </a:r>
            <a:r>
              <a:rPr lang="en-IN" sz="3200" dirty="0" err="1"/>
              <a:t>linestyle</a:t>
            </a:r>
            <a:r>
              <a:rPr lang="en-IN" sz="3200" dirty="0"/>
              <a:t>='+',</a:t>
            </a:r>
          </a:p>
          <a:p>
            <a:pPr algn="l"/>
            <a:r>
              <a:rPr lang="en-IN" sz="3200" dirty="0"/>
              <a:t>         </a:t>
            </a:r>
            <a:r>
              <a:rPr lang="en-IN" sz="3200" dirty="0" err="1"/>
              <a:t>color</a:t>
            </a:r>
            <a:r>
              <a:rPr lang="en-IN" sz="3200" dirty="0"/>
              <a:t>='b',</a:t>
            </a:r>
          </a:p>
          <a:p>
            <a:pPr algn="l"/>
            <a:r>
              <a:rPr lang="en-IN" sz="3200" dirty="0"/>
              <a:t>         alpha=0.5,</a:t>
            </a:r>
          </a:p>
          <a:p>
            <a:pPr algn="l"/>
            <a:r>
              <a:rPr lang="en-IN" sz="3200" dirty="0"/>
              <a:t>         marker='o')</a:t>
            </a:r>
          </a:p>
          <a:p>
            <a:pPr algn="l"/>
            <a:endParaRPr lang="en-IN" sz="3200" dirty="0"/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77274" y="494055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2290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09"/>
            <a:ext cx="11204619" cy="5275680"/>
          </a:xfrm>
        </p:spPr>
        <p:txBody>
          <a:bodyPr/>
          <a:lstStyle/>
          <a:p>
            <a:pPr algn="l"/>
            <a:r>
              <a:rPr lang="en-IN" sz="3200" b="1" dirty="0" smtClean="0"/>
              <a:t>List </a:t>
            </a:r>
            <a:r>
              <a:rPr lang="en-IN" sz="3200" b="1" dirty="0"/>
              <a:t>of </a:t>
            </a:r>
            <a:r>
              <a:rPr lang="en-IN" sz="3200" b="1" dirty="0" smtClean="0"/>
              <a:t>line widths: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b="1" dirty="0">
                <a:solidFill>
                  <a:srgbClr val="00B0F0"/>
                </a:solidFill>
              </a:rPr>
              <a:t>linewidth=&lt;float or </a:t>
            </a:r>
            <a:r>
              <a:rPr lang="en-IN" sz="3200" b="1" dirty="0" err="1">
                <a:solidFill>
                  <a:srgbClr val="00B0F0"/>
                </a:solidFill>
              </a:rPr>
              <a:t>int</a:t>
            </a:r>
            <a:r>
              <a:rPr lang="en-IN" sz="3200" b="1" dirty="0">
                <a:solidFill>
                  <a:srgbClr val="00B0F0"/>
                </a:solidFill>
              </a:rPr>
              <a:t>&gt;	</a:t>
            </a:r>
            <a:r>
              <a:rPr lang="en-IN" sz="3200" b="1" dirty="0" smtClean="0">
                <a:solidFill>
                  <a:srgbClr val="00B0F0"/>
                </a:solidFill>
              </a:rPr>
              <a:t>		Line Width</a:t>
            </a:r>
          </a:p>
          <a:p>
            <a:pPr algn="l"/>
            <a:endParaRPr lang="en-IN" sz="3200" b="1" dirty="0">
              <a:solidFill>
                <a:srgbClr val="00B0F0"/>
              </a:solidFill>
            </a:endParaRPr>
          </a:p>
          <a:p>
            <a:pPr algn="l"/>
            <a:r>
              <a:rPr lang="en-IN" sz="3200" dirty="0"/>
              <a:t>0.5							0.5 pixels wide</a:t>
            </a:r>
          </a:p>
          <a:p>
            <a:pPr algn="l"/>
            <a:r>
              <a:rPr lang="en-IN" sz="3200" dirty="0"/>
              <a:t>1							1 pixel wide</a:t>
            </a:r>
          </a:p>
          <a:p>
            <a:pPr algn="l"/>
            <a:r>
              <a:rPr lang="en-IN" sz="3200" dirty="0"/>
              <a:t>1.5							1.5 pixels wide</a:t>
            </a:r>
          </a:p>
          <a:p>
            <a:pPr algn="l"/>
            <a:r>
              <a:rPr lang="en-IN" sz="3200" dirty="0"/>
              <a:t>2							2 pixels wide</a:t>
            </a:r>
          </a:p>
          <a:p>
            <a:pPr algn="l"/>
            <a:r>
              <a:rPr lang="en-IN" sz="3200" dirty="0"/>
              <a:t>3							3 pixels wide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124664" y="365267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2506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7127" y="339510"/>
            <a:ext cx="11204619" cy="5134012"/>
          </a:xfrm>
        </p:spPr>
        <p:txBody>
          <a:bodyPr/>
          <a:lstStyle/>
          <a:p>
            <a:pPr algn="l"/>
            <a:r>
              <a:rPr lang="en-IN" sz="3200" b="1" dirty="0" smtClean="0"/>
              <a:t>List </a:t>
            </a:r>
            <a:r>
              <a:rPr lang="en-IN" sz="3200" b="1" dirty="0"/>
              <a:t>of line </a:t>
            </a:r>
            <a:r>
              <a:rPr lang="en-IN" sz="3200" b="1" dirty="0" smtClean="0"/>
              <a:t>styles:</a:t>
            </a:r>
            <a:endParaRPr lang="en-IN" sz="3200" b="1" dirty="0"/>
          </a:p>
          <a:p>
            <a:pPr algn="l"/>
            <a:endParaRPr lang="en-IN" sz="3200" dirty="0"/>
          </a:p>
          <a:p>
            <a:pPr algn="l"/>
            <a:r>
              <a:rPr lang="en-IN" sz="3200" b="1" dirty="0" err="1">
                <a:solidFill>
                  <a:srgbClr val="00B0F0"/>
                </a:solidFill>
              </a:rPr>
              <a:t>linestyle</a:t>
            </a:r>
            <a:r>
              <a:rPr lang="en-IN" sz="3200" b="1" dirty="0">
                <a:solidFill>
                  <a:srgbClr val="00B0F0"/>
                </a:solidFill>
              </a:rPr>
              <a:t>='&lt;style abbreviation&gt;'	Line </a:t>
            </a:r>
            <a:r>
              <a:rPr lang="en-IN" sz="3200" b="1" dirty="0" smtClean="0">
                <a:solidFill>
                  <a:srgbClr val="00B0F0"/>
                </a:solidFill>
              </a:rPr>
              <a:t>Style</a:t>
            </a:r>
          </a:p>
          <a:p>
            <a:pPr algn="l"/>
            <a:endParaRPr lang="en-IN" sz="3200" dirty="0"/>
          </a:p>
          <a:p>
            <a:pPr algn="l"/>
            <a:r>
              <a:rPr lang="en-IN" sz="3200" dirty="0"/>
              <a:t>'-' or 'solid'					</a:t>
            </a:r>
            <a:r>
              <a:rPr lang="en-IN" sz="3200" dirty="0" smtClean="0"/>
              <a:t>solid </a:t>
            </a:r>
            <a:r>
              <a:rPr lang="en-IN" sz="3200" dirty="0"/>
              <a:t>line (default)</a:t>
            </a:r>
          </a:p>
          <a:p>
            <a:pPr algn="l"/>
            <a:r>
              <a:rPr lang="en-IN" sz="3200" dirty="0"/>
              <a:t>'--' or 'dashed'					dashed line</a:t>
            </a:r>
          </a:p>
          <a:p>
            <a:pPr algn="l"/>
            <a:r>
              <a:rPr lang="en-IN" sz="3200" dirty="0"/>
              <a:t>'-.' or '</a:t>
            </a:r>
            <a:r>
              <a:rPr lang="en-IN" sz="3200" dirty="0" err="1"/>
              <a:t>dashdot</a:t>
            </a:r>
            <a:r>
              <a:rPr lang="en-IN" sz="3200" dirty="0"/>
              <a:t>'					dash-dot line</a:t>
            </a:r>
          </a:p>
          <a:p>
            <a:pPr algn="l"/>
            <a:r>
              <a:rPr lang="en-IN" sz="3200" dirty="0"/>
              <a:t>':' or 'dotted'					</a:t>
            </a:r>
            <a:r>
              <a:rPr lang="en-IN" sz="3200" dirty="0" smtClean="0"/>
              <a:t>dotted </a:t>
            </a:r>
            <a:r>
              <a:rPr lang="en-IN" sz="3200" dirty="0"/>
              <a:t>line</a:t>
            </a:r>
          </a:p>
          <a:p>
            <a:pPr algn="l"/>
            <a:r>
              <a:rPr lang="en-IN" sz="3200" dirty="0"/>
              <a:t>'None' or ' ' or ''					no line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>
            <a:off x="137543" y="339510"/>
            <a:ext cx="648068" cy="476518"/>
            <a:chOff x="-3373" y="3444677"/>
            <a:chExt cx="3155739" cy="1643520"/>
          </a:xfrm>
        </p:grpSpPr>
        <p:sp>
          <p:nvSpPr>
            <p:cNvPr id="4" name="Freeform 61">
              <a:extLst>
                <a:ext uri="{FF2B5EF4-FFF2-40B4-BE49-F238E27FC236}">
                  <a16:creationId xmlns=""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=""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6" name="Rectangle 5">
                <a:extLst>
                  <a:ext uri="{FF2B5EF4-FFF2-40B4-BE49-F238E27FC236}">
                    <a16:creationId xmlns=""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=""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2443369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5410</TotalTime>
  <Words>1062</Words>
  <Application>Microsoft Office PowerPoint</Application>
  <PresentationFormat>Widescreen</PresentationFormat>
  <Paragraphs>261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Adobe Fan Heiti Std B</vt:lpstr>
      <vt:lpstr>Arial Unicode MS</vt:lpstr>
      <vt:lpstr>Arial</vt:lpstr>
      <vt:lpstr>Calibri</vt:lpstr>
      <vt:lpstr>Gotham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Arvind</cp:lastModifiedBy>
  <cp:revision>298</cp:revision>
  <dcterms:created xsi:type="dcterms:W3CDTF">2018-04-24T17:14:44Z</dcterms:created>
  <dcterms:modified xsi:type="dcterms:W3CDTF">2020-10-05T16:00:22Z</dcterms:modified>
</cp:coreProperties>
</file>

<file path=docProps/thumbnail.jpeg>
</file>